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2.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3.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4.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5.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6.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notesSlides/notesSlide7.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8.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9.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notesSlides/notesSlide10.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11.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12.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notesSlides/notesSlide13.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notesSlides/notesSlide14.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notesSlides/notesSlide15.xml" ContentType="application/vnd.openxmlformats-officedocument.presentationml.notesSlide+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notesSlides/notesSlide16.xml" ContentType="application/vnd.openxmlformats-officedocument.presentationml.notesSlide+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notesSlides/notesSlide17.xml" ContentType="application/vnd.openxmlformats-officedocument.presentationml.notesSlide+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notesSlides/notesSlide18.xml" ContentType="application/vnd.openxmlformats-officedocument.presentationml.notesSlide+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notesSlides/notesSlide19.xml" ContentType="application/vnd.openxmlformats-officedocument.presentationml.notesSlide+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notesSlides/notesSlide20.xml" ContentType="application/vnd.openxmlformats-officedocument.presentationml.notesSlide+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notesSlides/notesSlide21.xml" ContentType="application/vnd.openxmlformats-officedocument.presentationml.notesSlide+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notesSlides/notesSlide22.xml" ContentType="application/vnd.openxmlformats-officedocument.presentationml.notesSlide+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notesSlides/notesSlide23.xml" ContentType="application/vnd.openxmlformats-officedocument.presentationml.notesSlide+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notesSlides/notesSlide24.xml" ContentType="application/vnd.openxmlformats-officedocument.presentationml.notesSlide+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notesSlides/notesSlide25.xml" ContentType="application/vnd.openxmlformats-officedocument.presentationml.notesSlide+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notesSlides/notesSlide26.xml" ContentType="application/vnd.openxmlformats-officedocument.presentationml.notesSlide+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notesSlides/notesSlide27.xml" ContentType="application/vnd.openxmlformats-officedocument.presentationml.notesSlide+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notesSlides/notesSlide28.xml" ContentType="application/vnd.openxmlformats-officedocument.presentationml.notesSlide+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notesSlides/notesSlide2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4"/>
  </p:sldMasterIdLst>
  <p:notesMasterIdLst>
    <p:notesMasterId r:id="rId70"/>
  </p:notesMasterIdLst>
  <p:handoutMasterIdLst>
    <p:handoutMasterId r:id="rId71"/>
  </p:handoutMasterIdLst>
  <p:sldIdLst>
    <p:sldId id="1056" r:id="rId5"/>
    <p:sldId id="355" r:id="rId6"/>
    <p:sldId id="943" r:id="rId7"/>
    <p:sldId id="944" r:id="rId8"/>
    <p:sldId id="948" r:id="rId9"/>
    <p:sldId id="947" r:id="rId10"/>
    <p:sldId id="960" r:id="rId11"/>
    <p:sldId id="951" r:id="rId12"/>
    <p:sldId id="946" r:id="rId13"/>
    <p:sldId id="957" r:id="rId14"/>
    <p:sldId id="961" r:id="rId15"/>
    <p:sldId id="958" r:id="rId16"/>
    <p:sldId id="962" r:id="rId17"/>
    <p:sldId id="1058" r:id="rId18"/>
    <p:sldId id="1050" r:id="rId19"/>
    <p:sldId id="1178" r:id="rId20"/>
    <p:sldId id="1061" r:id="rId21"/>
    <p:sldId id="1122" r:id="rId22"/>
    <p:sldId id="1123" r:id="rId23"/>
    <p:sldId id="1124" r:id="rId24"/>
    <p:sldId id="1125" r:id="rId25"/>
    <p:sldId id="1126" r:id="rId26"/>
    <p:sldId id="1127" r:id="rId27"/>
    <p:sldId id="1128" r:id="rId28"/>
    <p:sldId id="1129" r:id="rId29"/>
    <p:sldId id="1130" r:id="rId30"/>
    <p:sldId id="1131" r:id="rId31"/>
    <p:sldId id="1132" r:id="rId32"/>
    <p:sldId id="1133" r:id="rId33"/>
    <p:sldId id="1134" r:id="rId34"/>
    <p:sldId id="1135" r:id="rId35"/>
    <p:sldId id="1136" r:id="rId36"/>
    <p:sldId id="1137" r:id="rId37"/>
    <p:sldId id="1138" r:id="rId38"/>
    <p:sldId id="1139" r:id="rId39"/>
    <p:sldId id="1062" r:id="rId40"/>
    <p:sldId id="1164" r:id="rId41"/>
    <p:sldId id="1165" r:id="rId42"/>
    <p:sldId id="1166" r:id="rId43"/>
    <p:sldId id="1064" r:id="rId44"/>
    <p:sldId id="1170" r:id="rId45"/>
    <p:sldId id="1169" r:id="rId46"/>
    <p:sldId id="1140" r:id="rId47"/>
    <p:sldId id="1171" r:id="rId48"/>
    <p:sldId id="1141" r:id="rId49"/>
    <p:sldId id="1142" r:id="rId50"/>
    <p:sldId id="1143" r:id="rId51"/>
    <p:sldId id="1144" r:id="rId52"/>
    <p:sldId id="1145" r:id="rId53"/>
    <p:sldId id="1153" r:id="rId54"/>
    <p:sldId id="1154" r:id="rId55"/>
    <p:sldId id="1155" r:id="rId56"/>
    <p:sldId id="1156" r:id="rId57"/>
    <p:sldId id="1157" r:id="rId58"/>
    <p:sldId id="1158" r:id="rId59"/>
    <p:sldId id="1159" r:id="rId60"/>
    <p:sldId id="1160" r:id="rId61"/>
    <p:sldId id="1161" r:id="rId62"/>
    <p:sldId id="1162" r:id="rId63"/>
    <p:sldId id="1163" r:id="rId64"/>
    <p:sldId id="1167" r:id="rId65"/>
    <p:sldId id="1173" r:id="rId66"/>
    <p:sldId id="1172" r:id="rId67"/>
    <p:sldId id="1175" r:id="rId68"/>
    <p:sldId id="1117" r:id="rId69"/>
  </p:sldIdLst>
  <p:sldSz cx="12192000" cy="6858000"/>
  <p:notesSz cx="6858000" cy="9144000"/>
  <p:defaultTextStyle>
    <a:defPPr rtl="0">
      <a:defRPr lang="fr-c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BB2D50DE-023F-43E7-9ED8-74E53DF25B13}">
          <p14:sldIdLst>
            <p14:sldId id="1056"/>
            <p14:sldId id="355"/>
            <p14:sldId id="943"/>
            <p14:sldId id="944"/>
            <p14:sldId id="948"/>
            <p14:sldId id="947"/>
            <p14:sldId id="960"/>
            <p14:sldId id="951"/>
            <p14:sldId id="946"/>
            <p14:sldId id="957"/>
            <p14:sldId id="961"/>
            <p14:sldId id="958"/>
            <p14:sldId id="962"/>
            <p14:sldId id="1058"/>
            <p14:sldId id="1050"/>
            <p14:sldId id="1178"/>
            <p14:sldId id="1061"/>
            <p14:sldId id="1122"/>
            <p14:sldId id="1123"/>
            <p14:sldId id="1124"/>
            <p14:sldId id="1125"/>
            <p14:sldId id="1126"/>
            <p14:sldId id="1127"/>
            <p14:sldId id="1128"/>
            <p14:sldId id="1129"/>
            <p14:sldId id="1130"/>
            <p14:sldId id="1131"/>
            <p14:sldId id="1132"/>
            <p14:sldId id="1133"/>
            <p14:sldId id="1134"/>
            <p14:sldId id="1135"/>
            <p14:sldId id="1136"/>
            <p14:sldId id="1137"/>
            <p14:sldId id="1138"/>
            <p14:sldId id="1139"/>
            <p14:sldId id="1062"/>
            <p14:sldId id="1164"/>
            <p14:sldId id="1165"/>
            <p14:sldId id="1166"/>
            <p14:sldId id="1064"/>
            <p14:sldId id="1170"/>
            <p14:sldId id="1169"/>
            <p14:sldId id="1140"/>
            <p14:sldId id="1171"/>
            <p14:sldId id="1141"/>
            <p14:sldId id="1142"/>
            <p14:sldId id="1143"/>
            <p14:sldId id="1144"/>
            <p14:sldId id="1145"/>
            <p14:sldId id="1153"/>
            <p14:sldId id="1154"/>
            <p14:sldId id="1155"/>
            <p14:sldId id="1156"/>
            <p14:sldId id="1157"/>
            <p14:sldId id="1158"/>
            <p14:sldId id="1159"/>
            <p14:sldId id="1160"/>
            <p14:sldId id="1161"/>
            <p14:sldId id="1162"/>
            <p14:sldId id="1163"/>
            <p14:sldId id="1167"/>
            <p14:sldId id="1173"/>
            <p14:sldId id="1172"/>
            <p14:sldId id="1175"/>
            <p14:sldId id="111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F544E1A-2796-E312-BC38-BD429A623816}" name="Nathalie Durand" initials="ND" userId="S::Nathalie.Durand@csn.qc.ca::a20c2a77-3a62-44d3-996f-2d09d6bb786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eu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58F"/>
    <a:srgbClr val="01A5C1"/>
    <a:srgbClr val="D5E3C7"/>
    <a:srgbClr val="EBF7FF"/>
    <a:srgbClr val="B6CE9F"/>
    <a:srgbClr val="DDF1FF"/>
    <a:srgbClr val="3B9577"/>
    <a:srgbClr val="5F9363"/>
    <a:srgbClr val="005490"/>
    <a:srgbClr val="7CA6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FECB4D8-DB02-4DC6-A0A2-4F2EBAE1DC90}" styleName="Style moyen 1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505E3EF-67EA-436B-97B2-0124C06EBD24}" styleName="Style moyen 4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91" autoAdjust="0"/>
    <p:restoredTop sz="94719" autoAdjust="0"/>
  </p:normalViewPr>
  <p:slideViewPr>
    <p:cSldViewPr snapToGrid="0">
      <p:cViewPr varScale="1">
        <p:scale>
          <a:sx n="109" d="100"/>
          <a:sy n="109" d="100"/>
        </p:scale>
        <p:origin x="726"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99" d="100"/>
          <a:sy n="99" d="100"/>
        </p:scale>
        <p:origin x="2820"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tableStyles" Target="tableStyles.xml"/><Relationship Id="rId7" Type="http://schemas.openxmlformats.org/officeDocument/2006/relationships/slide" Target="slides/slide3.xml"/><Relationship Id="rId71"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microsoft.com/office/2018/10/relationships/authors" Target="author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commentAuthors" Target="commentAuthor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notesMaster" Target="notesMasters/notesMaster1.xml"/><Relationship Id="rId75"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395B66E5-15AA-4745-8A67-3CE257BEE39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CA"/>
          </a:p>
        </p:txBody>
      </p:sp>
      <p:sp>
        <p:nvSpPr>
          <p:cNvPr id="4" name="Espace réservé du pied de page 3">
            <a:extLst>
              <a:ext uri="{FF2B5EF4-FFF2-40B4-BE49-F238E27FC236}">
                <a16:creationId xmlns:a16="http://schemas.microsoft.com/office/drawing/2014/main" id="{AC844A45-21B3-834A-A491-E4E4B9DC117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CA"/>
          </a:p>
        </p:txBody>
      </p:sp>
      <p:sp>
        <p:nvSpPr>
          <p:cNvPr id="5" name="Espace réservé du numéro de diapositive 4">
            <a:extLst>
              <a:ext uri="{FF2B5EF4-FFF2-40B4-BE49-F238E27FC236}">
                <a16:creationId xmlns:a16="http://schemas.microsoft.com/office/drawing/2014/main" id="{AC039FDB-18A0-074D-8BA3-A4C3DE896AF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E6D13E5-4CEC-3A4A-8E5D-AFCEE7512EEC}" type="slidenum">
              <a:rPr lang="fr-CA" smtClean="0"/>
              <a:t>‹N°›</a:t>
            </a:fld>
            <a:endParaRPr lang="fr-CA"/>
          </a:p>
        </p:txBody>
      </p:sp>
    </p:spTree>
    <p:extLst>
      <p:ext uri="{BB962C8B-B14F-4D97-AF65-F5344CB8AC3E}">
        <p14:creationId xmlns:p14="http://schemas.microsoft.com/office/powerpoint/2010/main" val="26532284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CA" noProof="0"/>
          </a:p>
        </p:txBody>
      </p:sp>
      <p:sp>
        <p:nvSpPr>
          <p:cNvPr id="3" name="Espace réservé à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153D85F4-368A-4495-8C53-B69DA4B8023B}" type="datetime1">
              <a:rPr lang="fr-CA" noProof="0" smtClean="0"/>
              <a:t>2024-12-06</a:t>
            </a:fld>
            <a:endParaRPr lang="fr-CA" noProof="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fr-CA" noProof="0"/>
          </a:p>
        </p:txBody>
      </p:sp>
      <p:sp>
        <p:nvSpPr>
          <p:cNvPr id="5" name="Espace réservé des rétroaction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fr-CA" noProof="0"/>
              <a:t>Cliquez pour modifier les styles du texte du masque</a:t>
            </a:r>
          </a:p>
          <a:p>
            <a:pPr lvl="1" rtl="0"/>
            <a:r>
              <a:rPr lang="fr-CA" noProof="0"/>
              <a:t>Deuxième niveau</a:t>
            </a:r>
          </a:p>
          <a:p>
            <a:pPr lvl="2" rtl="0"/>
            <a:r>
              <a:rPr lang="fr-CA" noProof="0"/>
              <a:t>Troisième niveau</a:t>
            </a:r>
          </a:p>
          <a:p>
            <a:pPr lvl="3" rtl="0"/>
            <a:r>
              <a:rPr lang="fr-CA" noProof="0"/>
              <a:t>Quatrième niveau</a:t>
            </a:r>
          </a:p>
          <a:p>
            <a:pPr lvl="4" rtl="0"/>
            <a:r>
              <a:rPr lang="fr-CA" noProof="0"/>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CA" noProof="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89C7E07-3C67-C64C-8DA0-0404F6303970}" type="slidenum">
              <a:rPr lang="fr-CA" noProof="0" smtClean="0"/>
              <a:t>‹N°›</a:t>
            </a:fld>
            <a:endParaRPr lang="fr-CA" noProof="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CA" smtClean="0"/>
              <a:t>1</a:t>
            </a:fld>
            <a:endParaRPr lang="fr-CA"/>
          </a:p>
        </p:txBody>
      </p:sp>
    </p:spTree>
    <p:extLst>
      <p:ext uri="{BB962C8B-B14F-4D97-AF65-F5344CB8AC3E}">
        <p14:creationId xmlns:p14="http://schemas.microsoft.com/office/powerpoint/2010/main" val="12704127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CA" smtClean="0"/>
              <a:t>10</a:t>
            </a:fld>
            <a:endParaRPr lang="fr-CA"/>
          </a:p>
        </p:txBody>
      </p:sp>
    </p:spTree>
    <p:extLst>
      <p:ext uri="{BB962C8B-B14F-4D97-AF65-F5344CB8AC3E}">
        <p14:creationId xmlns:p14="http://schemas.microsoft.com/office/powerpoint/2010/main" val="26215687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CA" smtClean="0"/>
              <a:t>11</a:t>
            </a:fld>
            <a:endParaRPr lang="fr-CA"/>
          </a:p>
        </p:txBody>
      </p:sp>
    </p:spTree>
    <p:extLst>
      <p:ext uri="{BB962C8B-B14F-4D97-AF65-F5344CB8AC3E}">
        <p14:creationId xmlns:p14="http://schemas.microsoft.com/office/powerpoint/2010/main" val="18713748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CA" smtClean="0"/>
              <a:t>12</a:t>
            </a:fld>
            <a:endParaRPr lang="fr-CA"/>
          </a:p>
        </p:txBody>
      </p:sp>
    </p:spTree>
    <p:extLst>
      <p:ext uri="{BB962C8B-B14F-4D97-AF65-F5344CB8AC3E}">
        <p14:creationId xmlns:p14="http://schemas.microsoft.com/office/powerpoint/2010/main" val="29421472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CA" smtClean="0"/>
              <a:t>13</a:t>
            </a:fld>
            <a:endParaRPr lang="fr-CA"/>
          </a:p>
        </p:txBody>
      </p:sp>
    </p:spTree>
    <p:extLst>
      <p:ext uri="{BB962C8B-B14F-4D97-AF65-F5344CB8AC3E}">
        <p14:creationId xmlns:p14="http://schemas.microsoft.com/office/powerpoint/2010/main" val="36860000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CA" smtClean="0"/>
              <a:t>14</a:t>
            </a:fld>
            <a:endParaRPr lang="fr-CA"/>
          </a:p>
        </p:txBody>
      </p:sp>
    </p:spTree>
    <p:extLst>
      <p:ext uri="{BB962C8B-B14F-4D97-AF65-F5344CB8AC3E}">
        <p14:creationId xmlns:p14="http://schemas.microsoft.com/office/powerpoint/2010/main" val="7426515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CA" smtClean="0"/>
              <a:t>15</a:t>
            </a:fld>
            <a:endParaRPr lang="fr-CA"/>
          </a:p>
        </p:txBody>
      </p:sp>
    </p:spTree>
    <p:extLst>
      <p:ext uri="{BB962C8B-B14F-4D97-AF65-F5344CB8AC3E}">
        <p14:creationId xmlns:p14="http://schemas.microsoft.com/office/powerpoint/2010/main" val="20815350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CA" smtClean="0"/>
              <a:t>16</a:t>
            </a:fld>
            <a:endParaRPr lang="fr-CA"/>
          </a:p>
        </p:txBody>
      </p:sp>
    </p:spTree>
    <p:extLst>
      <p:ext uri="{BB962C8B-B14F-4D97-AF65-F5344CB8AC3E}">
        <p14:creationId xmlns:p14="http://schemas.microsoft.com/office/powerpoint/2010/main" val="24360330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CA" smtClean="0"/>
              <a:t>17</a:t>
            </a:fld>
            <a:endParaRPr lang="fr-CA"/>
          </a:p>
        </p:txBody>
      </p:sp>
    </p:spTree>
    <p:extLst>
      <p:ext uri="{BB962C8B-B14F-4D97-AF65-F5344CB8AC3E}">
        <p14:creationId xmlns:p14="http://schemas.microsoft.com/office/powerpoint/2010/main" val="20623027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CA" smtClean="0"/>
              <a:t>18</a:t>
            </a:fld>
            <a:endParaRPr lang="fr-CA"/>
          </a:p>
        </p:txBody>
      </p:sp>
    </p:spTree>
    <p:extLst>
      <p:ext uri="{BB962C8B-B14F-4D97-AF65-F5344CB8AC3E}">
        <p14:creationId xmlns:p14="http://schemas.microsoft.com/office/powerpoint/2010/main" val="27661685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CA" smtClean="0"/>
              <a:t>19</a:t>
            </a:fld>
            <a:endParaRPr lang="fr-CA"/>
          </a:p>
        </p:txBody>
      </p:sp>
    </p:spTree>
    <p:extLst>
      <p:ext uri="{BB962C8B-B14F-4D97-AF65-F5344CB8AC3E}">
        <p14:creationId xmlns:p14="http://schemas.microsoft.com/office/powerpoint/2010/main" val="3215267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CA" smtClean="0"/>
              <a:t>2</a:t>
            </a:fld>
            <a:endParaRPr lang="fr-CA"/>
          </a:p>
        </p:txBody>
      </p:sp>
    </p:spTree>
    <p:extLst>
      <p:ext uri="{BB962C8B-B14F-4D97-AF65-F5344CB8AC3E}">
        <p14:creationId xmlns:p14="http://schemas.microsoft.com/office/powerpoint/2010/main" val="3810428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CA" smtClean="0"/>
              <a:t>20</a:t>
            </a:fld>
            <a:endParaRPr lang="fr-CA"/>
          </a:p>
        </p:txBody>
      </p:sp>
    </p:spTree>
    <p:extLst>
      <p:ext uri="{BB962C8B-B14F-4D97-AF65-F5344CB8AC3E}">
        <p14:creationId xmlns:p14="http://schemas.microsoft.com/office/powerpoint/2010/main" val="22475096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CA" smtClean="0"/>
              <a:t>21</a:t>
            </a:fld>
            <a:endParaRPr lang="fr-CA"/>
          </a:p>
        </p:txBody>
      </p:sp>
    </p:spTree>
    <p:extLst>
      <p:ext uri="{BB962C8B-B14F-4D97-AF65-F5344CB8AC3E}">
        <p14:creationId xmlns:p14="http://schemas.microsoft.com/office/powerpoint/2010/main" val="29429353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CA" smtClean="0"/>
              <a:t>22</a:t>
            </a:fld>
            <a:endParaRPr lang="fr-CA"/>
          </a:p>
        </p:txBody>
      </p:sp>
    </p:spTree>
    <p:extLst>
      <p:ext uri="{BB962C8B-B14F-4D97-AF65-F5344CB8AC3E}">
        <p14:creationId xmlns:p14="http://schemas.microsoft.com/office/powerpoint/2010/main" val="35684869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CA" smtClean="0"/>
              <a:t>23</a:t>
            </a:fld>
            <a:endParaRPr lang="fr-CA"/>
          </a:p>
        </p:txBody>
      </p:sp>
    </p:spTree>
    <p:extLst>
      <p:ext uri="{BB962C8B-B14F-4D97-AF65-F5344CB8AC3E}">
        <p14:creationId xmlns:p14="http://schemas.microsoft.com/office/powerpoint/2010/main" val="25686758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CA" smtClean="0"/>
              <a:t>24</a:t>
            </a:fld>
            <a:endParaRPr lang="fr-CA"/>
          </a:p>
        </p:txBody>
      </p:sp>
    </p:spTree>
    <p:extLst>
      <p:ext uri="{BB962C8B-B14F-4D97-AF65-F5344CB8AC3E}">
        <p14:creationId xmlns:p14="http://schemas.microsoft.com/office/powerpoint/2010/main" val="20782364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CA" smtClean="0"/>
              <a:t>25</a:t>
            </a:fld>
            <a:endParaRPr lang="fr-CA"/>
          </a:p>
        </p:txBody>
      </p:sp>
    </p:spTree>
    <p:extLst>
      <p:ext uri="{BB962C8B-B14F-4D97-AF65-F5344CB8AC3E}">
        <p14:creationId xmlns:p14="http://schemas.microsoft.com/office/powerpoint/2010/main" val="17477958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CA" smtClean="0"/>
              <a:t>36</a:t>
            </a:fld>
            <a:endParaRPr lang="fr-CA"/>
          </a:p>
        </p:txBody>
      </p:sp>
    </p:spTree>
    <p:extLst>
      <p:ext uri="{BB962C8B-B14F-4D97-AF65-F5344CB8AC3E}">
        <p14:creationId xmlns:p14="http://schemas.microsoft.com/office/powerpoint/2010/main" val="17988342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CA" smtClean="0"/>
              <a:t>40</a:t>
            </a:fld>
            <a:endParaRPr lang="fr-CA"/>
          </a:p>
        </p:txBody>
      </p:sp>
    </p:spTree>
    <p:extLst>
      <p:ext uri="{BB962C8B-B14F-4D97-AF65-F5344CB8AC3E}">
        <p14:creationId xmlns:p14="http://schemas.microsoft.com/office/powerpoint/2010/main" val="25877850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CA" smtClean="0"/>
              <a:t>42</a:t>
            </a:fld>
            <a:endParaRPr lang="fr-CA"/>
          </a:p>
        </p:txBody>
      </p:sp>
    </p:spTree>
    <p:extLst>
      <p:ext uri="{BB962C8B-B14F-4D97-AF65-F5344CB8AC3E}">
        <p14:creationId xmlns:p14="http://schemas.microsoft.com/office/powerpoint/2010/main" val="13729568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CA" smtClean="0"/>
              <a:t>65</a:t>
            </a:fld>
            <a:endParaRPr lang="fr-CA"/>
          </a:p>
        </p:txBody>
      </p:sp>
    </p:spTree>
    <p:extLst>
      <p:ext uri="{BB962C8B-B14F-4D97-AF65-F5344CB8AC3E}">
        <p14:creationId xmlns:p14="http://schemas.microsoft.com/office/powerpoint/2010/main" val="3029648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CA" smtClean="0"/>
              <a:t>3</a:t>
            </a:fld>
            <a:endParaRPr lang="fr-CA"/>
          </a:p>
        </p:txBody>
      </p:sp>
    </p:spTree>
    <p:extLst>
      <p:ext uri="{BB962C8B-B14F-4D97-AF65-F5344CB8AC3E}">
        <p14:creationId xmlns:p14="http://schemas.microsoft.com/office/powerpoint/2010/main" val="1967014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CA" smtClean="0"/>
              <a:t>4</a:t>
            </a:fld>
            <a:endParaRPr lang="fr-CA"/>
          </a:p>
        </p:txBody>
      </p:sp>
    </p:spTree>
    <p:extLst>
      <p:ext uri="{BB962C8B-B14F-4D97-AF65-F5344CB8AC3E}">
        <p14:creationId xmlns:p14="http://schemas.microsoft.com/office/powerpoint/2010/main" val="21287761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CA" noProof="0" smtClean="0"/>
              <a:t>5</a:t>
            </a:fld>
            <a:endParaRPr lang="fr-CA" noProof="0"/>
          </a:p>
        </p:txBody>
      </p:sp>
    </p:spTree>
    <p:extLst>
      <p:ext uri="{BB962C8B-B14F-4D97-AF65-F5344CB8AC3E}">
        <p14:creationId xmlns:p14="http://schemas.microsoft.com/office/powerpoint/2010/main" val="2133188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CA" smtClean="0"/>
              <a:t>6</a:t>
            </a:fld>
            <a:endParaRPr lang="fr-CA"/>
          </a:p>
        </p:txBody>
      </p:sp>
    </p:spTree>
    <p:extLst>
      <p:ext uri="{BB962C8B-B14F-4D97-AF65-F5344CB8AC3E}">
        <p14:creationId xmlns:p14="http://schemas.microsoft.com/office/powerpoint/2010/main" val="3557030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defTabSz="950952">
              <a:lnSpc>
                <a:spcPct val="150000"/>
              </a:lnSpc>
            </a:pPr>
            <a:r>
              <a:rPr lang="fr-CA" b="1" u="sng" dirty="0">
                <a:solidFill>
                  <a:srgbClr val="005490"/>
                </a:solidFill>
                <a:latin typeface="Calibri"/>
              </a:rPr>
              <a:t>Composition du comité</a:t>
            </a:r>
          </a:p>
          <a:p>
            <a:pPr algn="just" defTabSz="950952">
              <a:lnSpc>
                <a:spcPct val="150000"/>
              </a:lnSpc>
            </a:pPr>
            <a:r>
              <a:rPr lang="fr-CA" b="1" dirty="0">
                <a:solidFill>
                  <a:srgbClr val="005490"/>
                </a:solidFill>
                <a:latin typeface="Calibri"/>
              </a:rPr>
              <a:t>Mathieu Murphy-Perron, présidence STTCSN, Dalila Badis, ex-présidence STTCSN, Marie-Pier Dalpé, EB FNEEQ, Jean-Sébastien Martineau, CS SAMVR national, Samuel Trépanier, CS FNCC, Julia Bendavid, CS FSSS, Martin Joly, CS FIM, Selma </a:t>
            </a:r>
            <a:r>
              <a:rPr lang="fr-CA" b="1" dirty="0" err="1">
                <a:solidFill>
                  <a:srgbClr val="005490"/>
                </a:solidFill>
                <a:latin typeface="Calibri"/>
              </a:rPr>
              <a:t>Skalli</a:t>
            </a:r>
            <a:r>
              <a:rPr lang="fr-CA" b="1" dirty="0">
                <a:solidFill>
                  <a:srgbClr val="005490"/>
                </a:solidFill>
                <a:latin typeface="Calibri"/>
              </a:rPr>
              <a:t>, CS FNEEQ, Francis Gilbert, CS FSSS</a:t>
            </a:r>
          </a:p>
          <a:p>
            <a:endParaRPr lang="fr-CA" dirty="0"/>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CA" noProof="0" smtClean="0"/>
              <a:t>7</a:t>
            </a:fld>
            <a:endParaRPr lang="fr-CA" noProof="0"/>
          </a:p>
        </p:txBody>
      </p:sp>
    </p:spTree>
    <p:extLst>
      <p:ext uri="{BB962C8B-B14F-4D97-AF65-F5344CB8AC3E}">
        <p14:creationId xmlns:p14="http://schemas.microsoft.com/office/powerpoint/2010/main" val="37910879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CA" smtClean="0"/>
              <a:t>8</a:t>
            </a:fld>
            <a:endParaRPr lang="fr-CA"/>
          </a:p>
        </p:txBody>
      </p:sp>
    </p:spTree>
    <p:extLst>
      <p:ext uri="{BB962C8B-B14F-4D97-AF65-F5344CB8AC3E}">
        <p14:creationId xmlns:p14="http://schemas.microsoft.com/office/powerpoint/2010/main" val="1317096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CA" smtClean="0"/>
              <a:t>9</a:t>
            </a:fld>
            <a:endParaRPr lang="fr-CA"/>
          </a:p>
        </p:txBody>
      </p:sp>
    </p:spTree>
    <p:extLst>
      <p:ext uri="{BB962C8B-B14F-4D97-AF65-F5344CB8AC3E}">
        <p14:creationId xmlns:p14="http://schemas.microsoft.com/office/powerpoint/2010/main" val="11089376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xml"/><Relationship Id="rId4" Type="http://schemas.openxmlformats.org/officeDocument/2006/relationships/image" Target="../media/image2.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p:bg>
      <p:bgPr>
        <a:solidFill>
          <a:schemeClr val="tx1"/>
        </a:solidFill>
        <a:effectLst/>
      </p:bgPr>
    </p:bg>
    <p:spTree>
      <p:nvGrpSpPr>
        <p:cNvPr id="1" name=""/>
        <p:cNvGrpSpPr/>
        <p:nvPr/>
      </p:nvGrpSpPr>
      <p:grpSpPr>
        <a:xfrm>
          <a:off x="0" y="0"/>
          <a:ext cx="0" cy="0"/>
          <a:chOff x="0" y="0"/>
          <a:chExt cx="0" cy="0"/>
        </a:xfrm>
      </p:grpSpPr>
      <p:grpSp>
        <p:nvGrpSpPr>
          <p:cNvPr id="9" name="Groupe 8">
            <a:extLst>
              <a:ext uri="{FF2B5EF4-FFF2-40B4-BE49-F238E27FC236}">
                <a16:creationId xmlns:a16="http://schemas.microsoft.com/office/drawing/2014/main" id="{C26C18C3-ED25-DD4B-BA72-24932D54DE37}"/>
              </a:ext>
            </a:extLst>
          </p:cNvPr>
          <p:cNvGrpSpPr>
            <a:grpSpLocks/>
          </p:cNvGrpSpPr>
          <p:nvPr userDrawn="1"/>
        </p:nvGrpSpPr>
        <p:grpSpPr bwMode="auto">
          <a:xfrm>
            <a:off x="1" y="1380514"/>
            <a:ext cx="5685193" cy="5477469"/>
            <a:chOff x="0" y="12651"/>
            <a:chExt cx="3309" cy="3189"/>
          </a:xfrm>
        </p:grpSpPr>
        <p:sp>
          <p:nvSpPr>
            <p:cNvPr id="10" name="Forme libre 9">
              <a:extLst>
                <a:ext uri="{FF2B5EF4-FFF2-40B4-BE49-F238E27FC236}">
                  <a16:creationId xmlns:a16="http://schemas.microsoft.com/office/drawing/2014/main" id="{C07CC263-2515-F147-8CC5-F8E9FF9FA8E4}"/>
                </a:ext>
              </a:extLst>
            </p:cNvPr>
            <p:cNvSpPr>
              <a:spLocks/>
            </p:cNvSpPr>
            <p:nvPr/>
          </p:nvSpPr>
          <p:spPr bwMode="auto">
            <a:xfrm>
              <a:off x="0" y="12651"/>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CA" noProof="0" dirty="0"/>
            </a:p>
          </p:txBody>
        </p:sp>
        <p:sp>
          <p:nvSpPr>
            <p:cNvPr id="11" name="Forme libre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CA" noProof="0" dirty="0"/>
            </a:p>
          </p:txBody>
        </p:sp>
        <p:sp>
          <p:nvSpPr>
            <p:cNvPr id="12" name="Forme libre 11">
              <a:extLst>
                <a:ext uri="{FF2B5EF4-FFF2-40B4-BE49-F238E27FC236}">
                  <a16:creationId xmlns:a16="http://schemas.microsoft.com/office/drawing/2014/main" id="{7B759713-8408-EE47-9394-3DA6F5E4B624}"/>
                </a:ext>
              </a:extLst>
            </p:cNvPr>
            <p:cNvSpPr>
              <a:spLocks/>
            </p:cNvSpPr>
            <p:nvPr/>
          </p:nvSpPr>
          <p:spPr bwMode="auto">
            <a:xfrm>
              <a:off x="980"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rgbClr val="00558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CA" noProof="0" dirty="0">
                <a:solidFill>
                  <a:srgbClr val="00558F"/>
                </a:solidFill>
              </a:endParaRPr>
            </a:p>
          </p:txBody>
        </p:sp>
      </p:grpSp>
      <p:sp>
        <p:nvSpPr>
          <p:cNvPr id="7" name="Sous-titre 2">
            <a:extLst>
              <a:ext uri="{FF2B5EF4-FFF2-40B4-BE49-F238E27FC236}">
                <a16:creationId xmlns:a16="http://schemas.microsoft.com/office/drawing/2014/main" id="{46906FE5-FABE-AA66-766B-2AB3DB6861C9}"/>
              </a:ext>
            </a:extLst>
          </p:cNvPr>
          <p:cNvSpPr txBox="1">
            <a:spLocks/>
          </p:cNvSpPr>
          <p:nvPr userDrawn="1">
            <p:custDataLst>
              <p:tags r:id="rId1"/>
            </p:custDataLst>
          </p:nvPr>
        </p:nvSpPr>
        <p:spPr>
          <a:xfrm>
            <a:off x="3684069" y="2533545"/>
            <a:ext cx="8180705" cy="2223247"/>
          </a:xfrm>
          <a:prstGeom prst="rect">
            <a:avLst/>
          </a:prstGeom>
        </p:spPr>
        <p:txBody>
          <a:bodyPr anchor="t">
            <a:noAutofit/>
          </a:bodyPr>
          <a:lstStyle>
            <a:lvl1pPr marL="0" indent="0" algn="l" defTabSz="617220" rtl="0" eaLnBrk="1" latinLnBrk="0" hangingPunct="1">
              <a:spcBef>
                <a:spcPct val="20000"/>
              </a:spcBef>
              <a:buClr>
                <a:schemeClr val="accent1"/>
              </a:buClr>
              <a:buFont typeface="Arial" pitchFamily="34" charset="0"/>
              <a:buNone/>
              <a:defRPr sz="1350" kern="1200">
                <a:solidFill>
                  <a:schemeClr val="tx1">
                    <a:tint val="75000"/>
                  </a:schemeClr>
                </a:solidFill>
                <a:latin typeface="+mn-lt"/>
                <a:ea typeface="+mn-ea"/>
                <a:cs typeface="+mn-cs"/>
              </a:defRPr>
            </a:lvl1pPr>
            <a:lvl2pPr marL="308610" indent="0" algn="ctr" defTabSz="617220" rtl="0" eaLnBrk="1" latinLnBrk="0" hangingPunct="1">
              <a:spcBef>
                <a:spcPct val="20000"/>
              </a:spcBef>
              <a:buClr>
                <a:schemeClr val="accent2"/>
              </a:buClr>
              <a:buFont typeface="Arial" pitchFamily="34" charset="0"/>
              <a:buNone/>
              <a:defRPr sz="1350" kern="1200">
                <a:solidFill>
                  <a:schemeClr val="tx1">
                    <a:tint val="75000"/>
                  </a:schemeClr>
                </a:solidFill>
                <a:latin typeface="+mn-lt"/>
                <a:ea typeface="+mn-ea"/>
                <a:cs typeface="+mn-cs"/>
              </a:defRPr>
            </a:lvl2pPr>
            <a:lvl3pPr marL="617220" indent="0" algn="ctr" defTabSz="617220" rtl="0" eaLnBrk="1" latinLnBrk="0" hangingPunct="1">
              <a:spcBef>
                <a:spcPct val="20000"/>
              </a:spcBef>
              <a:buClr>
                <a:schemeClr val="accent3"/>
              </a:buClr>
              <a:buFont typeface="Arial" pitchFamily="34" charset="0"/>
              <a:buNone/>
              <a:defRPr sz="1215" kern="1200">
                <a:solidFill>
                  <a:schemeClr val="tx1">
                    <a:tint val="75000"/>
                  </a:schemeClr>
                </a:solidFill>
                <a:latin typeface="+mn-lt"/>
                <a:ea typeface="+mn-ea"/>
                <a:cs typeface="+mn-cs"/>
              </a:defRPr>
            </a:lvl3pPr>
            <a:lvl4pPr marL="925830" indent="0" algn="ctr" defTabSz="617220" rtl="0" eaLnBrk="1" latinLnBrk="0" hangingPunct="1">
              <a:spcBef>
                <a:spcPct val="20000"/>
              </a:spcBef>
              <a:buClr>
                <a:schemeClr val="accent4"/>
              </a:buClr>
              <a:buFont typeface="Arial" pitchFamily="34" charset="0"/>
              <a:buNone/>
              <a:defRPr sz="1080" kern="1200">
                <a:solidFill>
                  <a:schemeClr val="tx1">
                    <a:tint val="75000"/>
                  </a:schemeClr>
                </a:solidFill>
                <a:latin typeface="+mn-lt"/>
                <a:ea typeface="+mn-ea"/>
                <a:cs typeface="+mn-cs"/>
              </a:defRPr>
            </a:lvl4pPr>
            <a:lvl5pPr marL="1234440" indent="0" algn="ctr" defTabSz="617220" rtl="0" eaLnBrk="1" latinLnBrk="0" hangingPunct="1">
              <a:spcBef>
                <a:spcPct val="20000"/>
              </a:spcBef>
              <a:buClr>
                <a:schemeClr val="accent5"/>
              </a:buClr>
              <a:buFont typeface="Arial" pitchFamily="34" charset="0"/>
              <a:buNone/>
              <a:defRPr sz="945" kern="1200" baseline="0">
                <a:solidFill>
                  <a:schemeClr val="tx1">
                    <a:tint val="75000"/>
                  </a:schemeClr>
                </a:solidFill>
                <a:latin typeface="+mn-lt"/>
                <a:ea typeface="+mn-ea"/>
                <a:cs typeface="+mn-cs"/>
              </a:defRPr>
            </a:lvl5pPr>
            <a:lvl6pPr marL="1543050" indent="0" algn="ctr" defTabSz="617220" rtl="0" eaLnBrk="1" latinLnBrk="0" hangingPunct="1">
              <a:spcBef>
                <a:spcPct val="20000"/>
              </a:spcBef>
              <a:buClr>
                <a:schemeClr val="accent1"/>
              </a:buClr>
              <a:buFont typeface="Arial" pitchFamily="34" charset="0"/>
              <a:buNone/>
              <a:defRPr sz="945" kern="1200" baseline="0">
                <a:solidFill>
                  <a:schemeClr val="tx1">
                    <a:tint val="75000"/>
                  </a:schemeClr>
                </a:solidFill>
                <a:latin typeface="+mn-lt"/>
                <a:ea typeface="+mn-ea"/>
                <a:cs typeface="+mn-cs"/>
              </a:defRPr>
            </a:lvl6pPr>
            <a:lvl7pPr marL="1851660" indent="0" algn="ctr" defTabSz="617220" rtl="0" eaLnBrk="1" latinLnBrk="0" hangingPunct="1">
              <a:spcBef>
                <a:spcPct val="20000"/>
              </a:spcBef>
              <a:buClr>
                <a:schemeClr val="accent2"/>
              </a:buClr>
              <a:buFont typeface="Arial" pitchFamily="34" charset="0"/>
              <a:buNone/>
              <a:defRPr sz="945" kern="1200">
                <a:solidFill>
                  <a:schemeClr val="tx1">
                    <a:tint val="75000"/>
                  </a:schemeClr>
                </a:solidFill>
                <a:latin typeface="+mn-lt"/>
                <a:ea typeface="+mn-ea"/>
                <a:cs typeface="+mn-cs"/>
              </a:defRPr>
            </a:lvl7pPr>
            <a:lvl8pPr marL="2160270" indent="0" algn="ctr" defTabSz="617220" rtl="0" eaLnBrk="1" latinLnBrk="0" hangingPunct="1">
              <a:spcBef>
                <a:spcPct val="20000"/>
              </a:spcBef>
              <a:buClr>
                <a:schemeClr val="accent3"/>
              </a:buClr>
              <a:buFont typeface="Arial" pitchFamily="34" charset="0"/>
              <a:buNone/>
              <a:defRPr sz="945" kern="1200">
                <a:solidFill>
                  <a:schemeClr val="tx1">
                    <a:tint val="75000"/>
                  </a:schemeClr>
                </a:solidFill>
                <a:latin typeface="+mn-lt"/>
                <a:ea typeface="+mn-ea"/>
                <a:cs typeface="+mn-cs"/>
              </a:defRPr>
            </a:lvl8pPr>
            <a:lvl9pPr marL="2468880" indent="0" algn="ctr" defTabSz="617220" rtl="0" eaLnBrk="1" latinLnBrk="0" hangingPunct="1">
              <a:spcBef>
                <a:spcPct val="20000"/>
              </a:spcBef>
              <a:buClr>
                <a:schemeClr val="accent4"/>
              </a:buClr>
              <a:buFont typeface="Arial" pitchFamily="34" charset="0"/>
              <a:buNone/>
              <a:defRPr sz="945" kern="1200">
                <a:solidFill>
                  <a:schemeClr val="tx1">
                    <a:tint val="75000"/>
                  </a:schemeClr>
                </a:solidFill>
                <a:latin typeface="+mn-lt"/>
                <a:ea typeface="+mn-ea"/>
                <a:cs typeface="+mn-cs"/>
              </a:defRPr>
            </a:lvl9pPr>
          </a:lstStyle>
          <a:p>
            <a:pPr marL="0" marR="0" lvl="0" indent="0" algn="l" defTabSz="617220" rtl="0" eaLnBrk="1" fontAlgn="auto" latinLnBrk="0" hangingPunct="1">
              <a:lnSpc>
                <a:spcPct val="100000"/>
              </a:lnSpc>
              <a:spcBef>
                <a:spcPct val="20000"/>
              </a:spcBef>
              <a:spcAft>
                <a:spcPts val="0"/>
              </a:spcAft>
              <a:buClr>
                <a:srgbClr val="4F81BD"/>
              </a:buClr>
              <a:buSzTx/>
              <a:buFont typeface="Arial" pitchFamily="34" charset="0"/>
              <a:buNone/>
              <a:tabLst/>
              <a:defRPr/>
            </a:pPr>
            <a:r>
              <a:rPr kumimoji="0" lang="fr-CA" sz="4400" b="1" i="0" u="none" strike="noStrike" kern="1200" cap="none" spc="0" normalizeH="0" baseline="0" noProof="0" dirty="0">
                <a:ln>
                  <a:noFill/>
                </a:ln>
                <a:solidFill>
                  <a:srgbClr val="005490"/>
                </a:solidFill>
                <a:effectLst/>
                <a:uLnTx/>
                <a:uFillTx/>
                <a:latin typeface="Calibri"/>
                <a:ea typeface="+mn-ea"/>
                <a:cs typeface="+mn-cs"/>
              </a:rPr>
              <a:t>Assemblée générale annuelle</a:t>
            </a:r>
          </a:p>
          <a:p>
            <a:pPr marL="0" marR="0" lvl="0" indent="0" algn="l" defTabSz="617220" rtl="0" eaLnBrk="1" fontAlgn="auto" latinLnBrk="0" hangingPunct="1">
              <a:lnSpc>
                <a:spcPct val="100000"/>
              </a:lnSpc>
              <a:spcBef>
                <a:spcPct val="20000"/>
              </a:spcBef>
              <a:spcAft>
                <a:spcPts val="0"/>
              </a:spcAft>
              <a:buClr>
                <a:srgbClr val="4F81BD"/>
              </a:buClr>
              <a:buSzTx/>
              <a:buFont typeface="Arial" pitchFamily="34" charset="0"/>
              <a:buNone/>
              <a:tabLst/>
              <a:defRPr/>
            </a:pPr>
            <a:r>
              <a:rPr kumimoji="0" lang="fr-CA" sz="4000" b="0" i="0" u="none" strike="noStrike" kern="1200" cap="none" spc="0" normalizeH="0" baseline="0" noProof="0" dirty="0">
                <a:ln>
                  <a:noFill/>
                </a:ln>
                <a:solidFill>
                  <a:srgbClr val="005490"/>
                </a:solidFill>
                <a:effectLst/>
                <a:uLnTx/>
                <a:uFillTx/>
                <a:latin typeface="Calibri"/>
                <a:ea typeface="+mn-ea"/>
                <a:cs typeface="+mn-cs"/>
              </a:rPr>
              <a:t>14-15 juin 2024</a:t>
            </a:r>
          </a:p>
          <a:p>
            <a:pPr marL="0" marR="0" lvl="0" indent="0" algn="l" defTabSz="617220" rtl="0" eaLnBrk="1" fontAlgn="auto" latinLnBrk="0" hangingPunct="1">
              <a:lnSpc>
                <a:spcPct val="100000"/>
              </a:lnSpc>
              <a:spcBef>
                <a:spcPct val="20000"/>
              </a:spcBef>
              <a:spcAft>
                <a:spcPts val="0"/>
              </a:spcAft>
              <a:buClr>
                <a:srgbClr val="4F81BD"/>
              </a:buClr>
              <a:buSzTx/>
              <a:buFont typeface="Arial" pitchFamily="34" charset="0"/>
              <a:buNone/>
              <a:tabLst/>
              <a:defRPr/>
            </a:pPr>
            <a:r>
              <a:rPr kumimoji="0" lang="fr-CA" sz="3600" b="0" i="0" u="none" strike="noStrike" kern="1200" cap="none" spc="0" normalizeH="0" baseline="0" noProof="0" dirty="0">
                <a:ln>
                  <a:noFill/>
                </a:ln>
                <a:solidFill>
                  <a:srgbClr val="005490"/>
                </a:solidFill>
                <a:effectLst/>
                <a:uLnTx/>
                <a:uFillTx/>
                <a:latin typeface="Calibri"/>
                <a:ea typeface="+mn-ea"/>
                <a:cs typeface="+mn-cs"/>
              </a:rPr>
              <a:t>Centrexpo Cogeco Drummondville</a:t>
            </a:r>
          </a:p>
        </p:txBody>
      </p:sp>
      <p:sp>
        <p:nvSpPr>
          <p:cNvPr id="4" name="Rectangle 3">
            <a:extLst>
              <a:ext uri="{FF2B5EF4-FFF2-40B4-BE49-F238E27FC236}">
                <a16:creationId xmlns:a16="http://schemas.microsoft.com/office/drawing/2014/main" id="{FE814A5F-0C5E-9054-5E61-FC2D83F4CBCB}"/>
              </a:ext>
            </a:extLst>
          </p:cNvPr>
          <p:cNvSpPr/>
          <p:nvPr userDrawn="1"/>
        </p:nvSpPr>
        <p:spPr>
          <a:xfrm>
            <a:off x="1815178" y="551528"/>
            <a:ext cx="9795162" cy="1080000"/>
          </a:xfrm>
          <a:prstGeom prst="rect">
            <a:avLst/>
          </a:prstGeom>
          <a:gradFill flip="none" rotWithShape="1">
            <a:gsLst>
              <a:gs pos="0">
                <a:schemeClr val="tx2">
                  <a:lumMod val="40000"/>
                  <a:lumOff val="60000"/>
                </a:schemeClr>
              </a:gs>
              <a:gs pos="22000">
                <a:srgbClr val="7CA655"/>
              </a:gs>
              <a:gs pos="83000">
                <a:srgbClr val="005490"/>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dirty="0"/>
          </a:p>
        </p:txBody>
      </p:sp>
      <p:pic>
        <p:nvPicPr>
          <p:cNvPr id="3" name="Graphique 2">
            <a:extLst>
              <a:ext uri="{FF2B5EF4-FFF2-40B4-BE49-F238E27FC236}">
                <a16:creationId xmlns:a16="http://schemas.microsoft.com/office/drawing/2014/main" id="{24B33569-5937-8B34-28E5-644AB941BA1D}"/>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740174" y="147963"/>
            <a:ext cx="2096332" cy="2096332"/>
          </a:xfrm>
          <a:prstGeom prst="rect">
            <a:avLst/>
          </a:prstGeom>
        </p:spPr>
      </p:pic>
      <p:sp>
        <p:nvSpPr>
          <p:cNvPr id="14" name="ZoneTexte 13">
            <a:extLst>
              <a:ext uri="{FF2B5EF4-FFF2-40B4-BE49-F238E27FC236}">
                <a16:creationId xmlns:a16="http://schemas.microsoft.com/office/drawing/2014/main" id="{F6BB018C-382B-DEE8-538E-488D9AB5CC08}"/>
              </a:ext>
            </a:extLst>
          </p:cNvPr>
          <p:cNvSpPr txBox="1"/>
          <p:nvPr userDrawn="1"/>
        </p:nvSpPr>
        <p:spPr>
          <a:xfrm>
            <a:off x="2818152" y="429808"/>
            <a:ext cx="8692042" cy="1323439"/>
          </a:xfrm>
          <a:prstGeom prst="rect">
            <a:avLst/>
          </a:prstGeom>
          <a:noFill/>
        </p:spPr>
        <p:txBody>
          <a:bodyPr wrap="square" rtlCol="0">
            <a:spAutoFit/>
          </a:bodyPr>
          <a:lstStyle/>
          <a:p>
            <a:r>
              <a:rPr kumimoji="0" lang="fr-CA" sz="4000" b="1" i="0" u="none" strike="noStrike" kern="1200" cap="all" spc="-68" normalizeH="0" baseline="0" noProof="0" dirty="0">
                <a:ln>
                  <a:noFill/>
                </a:ln>
                <a:solidFill>
                  <a:schemeClr val="tx1"/>
                </a:solidFill>
                <a:effectLst/>
                <a:uLnTx/>
                <a:uFillTx/>
                <a:latin typeface="Cambria"/>
                <a:ea typeface="Segoe UI Black" panose="020B0A02040204020203" pitchFamily="34" charset="0"/>
              </a:rPr>
              <a:t>LE SYNDICAT DES TRAVAILLEUSES </a:t>
            </a:r>
            <a:br>
              <a:rPr kumimoji="0" lang="fr-CA" sz="4000" b="1" i="0" u="none" strike="noStrike" kern="1200" cap="all" spc="-68" normalizeH="0" baseline="0" noProof="0" dirty="0">
                <a:ln>
                  <a:noFill/>
                </a:ln>
                <a:solidFill>
                  <a:schemeClr val="tx1"/>
                </a:solidFill>
                <a:effectLst/>
                <a:uLnTx/>
                <a:uFillTx/>
                <a:latin typeface="Cambria"/>
                <a:ea typeface="Segoe UI Black" panose="020B0A02040204020203" pitchFamily="34" charset="0"/>
              </a:rPr>
            </a:br>
            <a:r>
              <a:rPr kumimoji="0" lang="fr-CA" sz="4000" b="1" i="0" u="none" strike="noStrike" kern="1200" cap="all" spc="-68" normalizeH="0" baseline="0" noProof="0" dirty="0">
                <a:ln>
                  <a:noFill/>
                </a:ln>
                <a:solidFill>
                  <a:schemeClr val="tx1"/>
                </a:solidFill>
                <a:effectLst/>
                <a:uLnTx/>
                <a:uFillTx/>
                <a:latin typeface="Cambria"/>
                <a:ea typeface="Segoe UI Black" panose="020B0A02040204020203" pitchFamily="34" charset="0"/>
              </a:rPr>
              <a:t>ET TRAVAILLEURS DE LA CSN</a:t>
            </a:r>
            <a:endParaRPr lang="fr-CA" sz="4000" dirty="0">
              <a:solidFill>
                <a:schemeClr val="tx1"/>
              </a:solidFill>
            </a:endParaRPr>
          </a:p>
        </p:txBody>
      </p:sp>
    </p:spTree>
    <p:extLst>
      <p:ext uri="{BB962C8B-B14F-4D97-AF65-F5344CB8AC3E}">
        <p14:creationId xmlns:p14="http://schemas.microsoft.com/office/powerpoint/2010/main" val="2027108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
    <p:bg>
      <p:bgPr>
        <a:solidFill>
          <a:schemeClr val="tx1"/>
        </a:solidFill>
        <a:effectLst/>
      </p:bgPr>
    </p:bg>
    <p:spTree>
      <p:nvGrpSpPr>
        <p:cNvPr id="1" name=""/>
        <p:cNvGrpSpPr/>
        <p:nvPr/>
      </p:nvGrpSpPr>
      <p:grpSpPr>
        <a:xfrm>
          <a:off x="0" y="0"/>
          <a:ext cx="0" cy="0"/>
          <a:chOff x="0" y="0"/>
          <a:chExt cx="0" cy="0"/>
        </a:xfrm>
      </p:grpSpPr>
      <p:grpSp>
        <p:nvGrpSpPr>
          <p:cNvPr id="19" name="Groupe 18">
            <a:extLst>
              <a:ext uri="{FF2B5EF4-FFF2-40B4-BE49-F238E27FC236}">
                <a16:creationId xmlns:a16="http://schemas.microsoft.com/office/drawing/2014/main" id="{BDEF3328-825B-3946-8472-DB93D6A32867}"/>
              </a:ext>
            </a:extLst>
          </p:cNvPr>
          <p:cNvGrpSpPr>
            <a:grpSpLocks/>
          </p:cNvGrpSpPr>
          <p:nvPr userDrawn="1"/>
        </p:nvGrpSpPr>
        <p:grpSpPr bwMode="auto">
          <a:xfrm rot="16200000" flipV="1">
            <a:off x="0" y="3900132"/>
            <a:ext cx="2959226" cy="2959226"/>
            <a:chOff x="0" y="12289"/>
            <a:chExt cx="3550" cy="3551"/>
          </a:xfrm>
        </p:grpSpPr>
        <p:sp>
          <p:nvSpPr>
            <p:cNvPr id="20" name="Forme libre 19">
              <a:extLst>
                <a:ext uri="{FF2B5EF4-FFF2-40B4-BE49-F238E27FC236}">
                  <a16:creationId xmlns:a16="http://schemas.microsoft.com/office/drawing/2014/main" id="{4E4E09DF-AF21-0E4A-9838-14DFBFFED7D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rgbClr val="00549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CA" noProof="0" dirty="0"/>
            </a:p>
          </p:txBody>
        </p:sp>
        <p:sp>
          <p:nvSpPr>
            <p:cNvPr id="21" name="Forme libre 20">
              <a:extLst>
                <a:ext uri="{FF2B5EF4-FFF2-40B4-BE49-F238E27FC236}">
                  <a16:creationId xmlns:a16="http://schemas.microsoft.com/office/drawing/2014/main" id="{653F54AE-9BC1-3A45-A129-4028EADE406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CA" noProof="0" dirty="0"/>
            </a:p>
          </p:txBody>
        </p:sp>
        <p:sp>
          <p:nvSpPr>
            <p:cNvPr id="22" name="Forme libre 21">
              <a:extLst>
                <a:ext uri="{FF2B5EF4-FFF2-40B4-BE49-F238E27FC236}">
                  <a16:creationId xmlns:a16="http://schemas.microsoft.com/office/drawing/2014/main" id="{254F6D22-4944-974A-999E-F9E22F15952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CA" noProof="0" dirty="0"/>
            </a:p>
          </p:txBody>
        </p:sp>
      </p:grpSp>
      <p:sp>
        <p:nvSpPr>
          <p:cNvPr id="32" name="Titr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j-lt"/>
              </a:defRPr>
            </a:lvl1pPr>
          </a:lstStyle>
          <a:p>
            <a:pPr rtl="0"/>
            <a:r>
              <a:rPr lang="fr-FR" noProof="0"/>
              <a:t>Modifiez le style du titre</a:t>
            </a:r>
            <a:endParaRPr lang="fr-CA" noProof="0" dirty="0"/>
          </a:p>
        </p:txBody>
      </p:sp>
      <p:cxnSp>
        <p:nvCxnSpPr>
          <p:cNvPr id="33" name="Connecteur droit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Espace réservé du texte 2">
            <a:extLst>
              <a:ext uri="{FF2B5EF4-FFF2-40B4-BE49-F238E27FC236}">
                <a16:creationId xmlns:a16="http://schemas.microsoft.com/office/drawing/2014/main" id="{A6147D10-E7D7-8F40-AF69-726398729333}"/>
              </a:ext>
            </a:extLst>
          </p:cNvPr>
          <p:cNvSpPr>
            <a:spLocks noGrp="1"/>
          </p:cNvSpPr>
          <p:nvPr>
            <p:ph type="body" idx="1"/>
          </p:nvPr>
        </p:nvSpPr>
        <p:spPr>
          <a:xfrm>
            <a:off x="964023" y="2300984"/>
            <a:ext cx="4827178" cy="404216"/>
          </a:xfrm>
          <a:prstGeom prst="rect">
            <a:avLst/>
          </a:prstGeom>
        </p:spPr>
        <p:txBody>
          <a:bodyPr lIns="0" tIns="0" rIns="0" bIns="0" rtlCol="0" anchor="t" anchorCtr="0">
            <a:normAutofit/>
          </a:bodyPr>
          <a:lstStyle>
            <a:lvl1pPr marL="0" indent="0">
              <a:buNone/>
              <a:defRPr sz="1800" b="0" i="0"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Cliquez pour modifier les styles du texte du masque</a:t>
            </a:r>
          </a:p>
        </p:txBody>
      </p:sp>
      <p:sp>
        <p:nvSpPr>
          <p:cNvPr id="25" name="Espace réservé du texte 2">
            <a:extLst>
              <a:ext uri="{FF2B5EF4-FFF2-40B4-BE49-F238E27FC236}">
                <a16:creationId xmlns:a16="http://schemas.microsoft.com/office/drawing/2014/main" id="{3A0EE708-F36B-444B-9A8B-D48D69535E45}"/>
              </a:ext>
            </a:extLst>
          </p:cNvPr>
          <p:cNvSpPr>
            <a:spLocks noGrp="1"/>
          </p:cNvSpPr>
          <p:nvPr>
            <p:ph type="body" idx="10"/>
          </p:nvPr>
        </p:nvSpPr>
        <p:spPr>
          <a:xfrm>
            <a:off x="6362700" y="2300984"/>
            <a:ext cx="4764829" cy="404216"/>
          </a:xfrm>
          <a:prstGeom prst="rect">
            <a:avLst/>
          </a:prstGeom>
        </p:spPr>
        <p:txBody>
          <a:bodyPr lIns="0" tIns="0" rIns="0" bIns="0" rtlCol="0" anchor="t" anchorCtr="0">
            <a:normAutofit/>
          </a:bodyPr>
          <a:lstStyle>
            <a:lvl1pPr marL="0" indent="0">
              <a:buNone/>
              <a:defRPr sz="1800" b="0" i="0"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fr-FR" noProof="0"/>
              <a:t>Cliquez pour modifier les styles du texte du masque</a:t>
            </a:r>
          </a:p>
        </p:txBody>
      </p:sp>
      <p:sp>
        <p:nvSpPr>
          <p:cNvPr id="27" name="Espace réservé au contenu 3">
            <a:extLst>
              <a:ext uri="{FF2B5EF4-FFF2-40B4-BE49-F238E27FC236}">
                <a16:creationId xmlns:a16="http://schemas.microsoft.com/office/drawing/2014/main" id="{E81957B7-CEA6-A446-A203-471CF9A57FFD}"/>
              </a:ext>
            </a:extLst>
          </p:cNvPr>
          <p:cNvSpPr>
            <a:spLocks noGrp="1"/>
          </p:cNvSpPr>
          <p:nvPr>
            <p:ph sz="half" idx="2"/>
          </p:nvPr>
        </p:nvSpPr>
        <p:spPr>
          <a:xfrm>
            <a:off x="964023" y="2799146"/>
            <a:ext cx="4827178"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fr-FR" noProof="0"/>
              <a:t>Cliquez pour modifier les styles du texte du masque</a:t>
            </a:r>
          </a:p>
        </p:txBody>
      </p:sp>
      <p:sp>
        <p:nvSpPr>
          <p:cNvPr id="28" name="Espace réservé du contenu 3">
            <a:extLst>
              <a:ext uri="{FF2B5EF4-FFF2-40B4-BE49-F238E27FC236}">
                <a16:creationId xmlns:a16="http://schemas.microsoft.com/office/drawing/2014/main" id="{E40D4044-0F7B-0647-BAB5-16B23EBD9ECD}"/>
              </a:ext>
            </a:extLst>
          </p:cNvPr>
          <p:cNvSpPr>
            <a:spLocks noGrp="1"/>
          </p:cNvSpPr>
          <p:nvPr>
            <p:ph sz="half" idx="13"/>
          </p:nvPr>
        </p:nvSpPr>
        <p:spPr>
          <a:xfrm>
            <a:off x="6362700" y="2799146"/>
            <a:ext cx="4756241"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fr-FR" noProof="0"/>
              <a:t>Cliquez pour modifier les styles du texte du masque</a:t>
            </a:r>
          </a:p>
        </p:txBody>
      </p:sp>
      <p:cxnSp>
        <p:nvCxnSpPr>
          <p:cNvPr id="15" name="Connecteur linéaire 14">
            <a:extLst>
              <a:ext uri="{FF2B5EF4-FFF2-40B4-BE49-F238E27FC236}">
                <a16:creationId xmlns:a16="http://schemas.microsoft.com/office/drawing/2014/main" id="{ED51C063-0222-064B-8A2E-485FE9EAC10D}"/>
              </a:ext>
            </a:extLst>
          </p:cNvPr>
          <p:cNvCxnSpPr>
            <a:cxnSpLocks/>
          </p:cNvCxnSpPr>
          <p:nvPr userDrawn="1"/>
        </p:nvCxnSpPr>
        <p:spPr>
          <a:xfrm>
            <a:off x="63627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4" name="Espace réservé du numéro de diapositive 3">
            <a:extLst>
              <a:ext uri="{FF2B5EF4-FFF2-40B4-BE49-F238E27FC236}">
                <a16:creationId xmlns:a16="http://schemas.microsoft.com/office/drawing/2014/main" id="{5BB4FEF6-E217-4110-BBF5-C4B77ADC8457}"/>
              </a:ext>
            </a:extLst>
          </p:cNvPr>
          <p:cNvSpPr>
            <a:spLocks noGrp="1"/>
          </p:cNvSpPr>
          <p:nvPr>
            <p:ph type="sldNum" sz="quarter" idx="16"/>
          </p:nvPr>
        </p:nvSpPr>
        <p:spPr>
          <a:xfrm>
            <a:off x="859790" y="6332220"/>
            <a:ext cx="523240" cy="261620"/>
          </a:xfrm>
        </p:spPr>
        <p:txBody>
          <a:bodyPr rtlCol="0"/>
          <a:lstStyle/>
          <a:p>
            <a:pPr rtl="0"/>
            <a:fld id="{294A09A9-5501-47C1-A89A-A340965A2BE2}" type="slidenum">
              <a:rPr lang="fr-CA" noProof="0" smtClean="0"/>
              <a:pPr/>
              <a:t>‹N°›</a:t>
            </a:fld>
            <a:endParaRPr lang="fr-CA" noProof="0" dirty="0"/>
          </a:p>
        </p:txBody>
      </p:sp>
    </p:spTree>
    <p:extLst>
      <p:ext uri="{BB962C8B-B14F-4D97-AF65-F5344CB8AC3E}">
        <p14:creationId xmlns:p14="http://schemas.microsoft.com/office/powerpoint/2010/main" val="255042539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col">
    <p:bg>
      <p:bgPr>
        <a:solidFill>
          <a:schemeClr val="tx1"/>
        </a:solidFill>
        <a:effectLst/>
      </p:bgPr>
    </p:bg>
    <p:spTree>
      <p:nvGrpSpPr>
        <p:cNvPr id="1" name=""/>
        <p:cNvGrpSpPr/>
        <p:nvPr/>
      </p:nvGrpSpPr>
      <p:grpSpPr>
        <a:xfrm>
          <a:off x="0" y="0"/>
          <a:ext cx="0" cy="0"/>
          <a:chOff x="0" y="0"/>
          <a:chExt cx="0" cy="0"/>
        </a:xfrm>
      </p:grpSpPr>
      <p:grpSp>
        <p:nvGrpSpPr>
          <p:cNvPr id="37" name="Groupe 36">
            <a:extLst>
              <a:ext uri="{FF2B5EF4-FFF2-40B4-BE49-F238E27FC236}">
                <a16:creationId xmlns:a16="http://schemas.microsoft.com/office/drawing/2014/main" id="{868B08E5-2F7C-7749-8BDF-386EAF974BB0}"/>
              </a:ext>
            </a:extLst>
          </p:cNvPr>
          <p:cNvGrpSpPr>
            <a:grpSpLocks/>
          </p:cNvGrpSpPr>
          <p:nvPr userDrawn="1"/>
        </p:nvGrpSpPr>
        <p:grpSpPr bwMode="auto">
          <a:xfrm rot="16200000" flipV="1">
            <a:off x="0" y="3900132"/>
            <a:ext cx="2959226" cy="2959226"/>
            <a:chOff x="0" y="12289"/>
            <a:chExt cx="3550" cy="3551"/>
          </a:xfrm>
        </p:grpSpPr>
        <p:sp>
          <p:nvSpPr>
            <p:cNvPr id="38" name="Forme libre 37">
              <a:extLst>
                <a:ext uri="{FF2B5EF4-FFF2-40B4-BE49-F238E27FC236}">
                  <a16:creationId xmlns:a16="http://schemas.microsoft.com/office/drawing/2014/main" id="{F3E300C0-0B72-9048-9E16-2166E1A88FE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CA" noProof="0" dirty="0"/>
            </a:p>
          </p:txBody>
        </p:sp>
        <p:sp>
          <p:nvSpPr>
            <p:cNvPr id="39" name="Forme libre 38">
              <a:extLst>
                <a:ext uri="{FF2B5EF4-FFF2-40B4-BE49-F238E27FC236}">
                  <a16:creationId xmlns:a16="http://schemas.microsoft.com/office/drawing/2014/main" id="{E4AA520D-9D51-3A42-B9B1-DF72169BC8DB}"/>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CA" noProof="0" dirty="0"/>
            </a:p>
          </p:txBody>
        </p:sp>
        <p:sp>
          <p:nvSpPr>
            <p:cNvPr id="40" name="Forme libre 39">
              <a:extLst>
                <a:ext uri="{FF2B5EF4-FFF2-40B4-BE49-F238E27FC236}">
                  <a16:creationId xmlns:a16="http://schemas.microsoft.com/office/drawing/2014/main" id="{D5F2735E-137C-DB47-AEF0-EFC871A3237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CA" noProof="0" dirty="0"/>
            </a:p>
          </p:txBody>
        </p:sp>
      </p:grpSp>
      <p:sp>
        <p:nvSpPr>
          <p:cNvPr id="32" name="Titre 1">
            <a:extLst>
              <a:ext uri="{FF2B5EF4-FFF2-40B4-BE49-F238E27FC236}">
                <a16:creationId xmlns:a16="http://schemas.microsoft.com/office/drawing/2014/main" id="{467E05B6-B7CB-1E4F-96BA-4B8CFE8B63D9}"/>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j-lt"/>
              </a:defRPr>
            </a:lvl1pPr>
          </a:lstStyle>
          <a:p>
            <a:pPr rtl="0"/>
            <a:r>
              <a:rPr lang="fr-FR" noProof="0"/>
              <a:t>Modifiez le style du titre</a:t>
            </a:r>
            <a:endParaRPr lang="fr-CA" noProof="0" dirty="0"/>
          </a:p>
        </p:txBody>
      </p:sp>
      <p:cxnSp>
        <p:nvCxnSpPr>
          <p:cNvPr id="33" name="Connecteur droit 32">
            <a:extLst>
              <a:ext uri="{FF2B5EF4-FFF2-40B4-BE49-F238E27FC236}">
                <a16:creationId xmlns:a16="http://schemas.microsoft.com/office/drawing/2014/main"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Espace réservé du texte 2">
            <a:extLst>
              <a:ext uri="{FF2B5EF4-FFF2-40B4-BE49-F238E27FC236}">
                <a16:creationId xmlns:a16="http://schemas.microsoft.com/office/drawing/2014/main" id="{A6147D10-E7D7-8F40-AF69-726398729333}"/>
              </a:ext>
            </a:extLst>
          </p:cNvPr>
          <p:cNvSpPr>
            <a:spLocks noGrp="1"/>
          </p:cNvSpPr>
          <p:nvPr>
            <p:ph type="body" idx="1"/>
          </p:nvPr>
        </p:nvSpPr>
        <p:spPr>
          <a:xfrm>
            <a:off x="952500"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rtl="0">
              <a:buNone/>
            </a:pPr>
            <a:r>
              <a:rPr lang="fr-FR" noProof="0"/>
              <a:t>Cliquez pour modifier les styles du texte du masque</a:t>
            </a:r>
          </a:p>
        </p:txBody>
      </p:sp>
      <p:sp>
        <p:nvSpPr>
          <p:cNvPr id="27" name="Espace réservé du contenu 3">
            <a:extLst>
              <a:ext uri="{FF2B5EF4-FFF2-40B4-BE49-F238E27FC236}">
                <a16:creationId xmlns:a16="http://schemas.microsoft.com/office/drawing/2014/main" id="{E81957B7-CEA6-A446-A203-471CF9A57FFD}"/>
              </a:ext>
            </a:extLst>
          </p:cNvPr>
          <p:cNvSpPr>
            <a:spLocks noGrp="1"/>
          </p:cNvSpPr>
          <p:nvPr>
            <p:ph sz="half" idx="2"/>
          </p:nvPr>
        </p:nvSpPr>
        <p:spPr>
          <a:xfrm>
            <a:off x="952500" y="2799146"/>
            <a:ext cx="3036477"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fr-FR" noProof="0"/>
              <a:t>Cliquez pour modifier les styles du texte du masque</a:t>
            </a:r>
          </a:p>
        </p:txBody>
      </p:sp>
      <p:sp>
        <p:nvSpPr>
          <p:cNvPr id="20" name="Espace réservé du texte 2">
            <a:extLst>
              <a:ext uri="{FF2B5EF4-FFF2-40B4-BE49-F238E27FC236}">
                <a16:creationId xmlns:a16="http://schemas.microsoft.com/office/drawing/2014/main" id="{057DFE0A-61D9-1B48-8196-EA94D04685DD}"/>
              </a:ext>
            </a:extLst>
          </p:cNvPr>
          <p:cNvSpPr>
            <a:spLocks noGrp="1"/>
          </p:cNvSpPr>
          <p:nvPr>
            <p:ph type="body" idx="10"/>
          </p:nvPr>
        </p:nvSpPr>
        <p:spPr>
          <a:xfrm>
            <a:off x="4569372"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rtl="0">
              <a:buNone/>
            </a:pPr>
            <a:r>
              <a:rPr lang="fr-FR" noProof="0"/>
              <a:t>Cliquez pour modifier les styles du texte du masque</a:t>
            </a:r>
          </a:p>
        </p:txBody>
      </p:sp>
      <p:sp>
        <p:nvSpPr>
          <p:cNvPr id="21" name="Espace réservé au contenu 3">
            <a:extLst>
              <a:ext uri="{FF2B5EF4-FFF2-40B4-BE49-F238E27FC236}">
                <a16:creationId xmlns:a16="http://schemas.microsoft.com/office/drawing/2014/main" id="{C946754A-F105-644E-99A4-DC80B9944243}"/>
              </a:ext>
            </a:extLst>
          </p:cNvPr>
          <p:cNvSpPr>
            <a:spLocks noGrp="1"/>
          </p:cNvSpPr>
          <p:nvPr>
            <p:ph sz="half" idx="11"/>
          </p:nvPr>
        </p:nvSpPr>
        <p:spPr>
          <a:xfrm>
            <a:off x="4569372" y="2799146"/>
            <a:ext cx="3050628"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fr-FR" noProof="0"/>
              <a:t>Cliquez pour modifier les styles du texte du masque</a:t>
            </a:r>
          </a:p>
        </p:txBody>
      </p:sp>
      <p:sp>
        <p:nvSpPr>
          <p:cNvPr id="22" name="Espace réservé du texte 2">
            <a:extLst>
              <a:ext uri="{FF2B5EF4-FFF2-40B4-BE49-F238E27FC236}">
                <a16:creationId xmlns:a16="http://schemas.microsoft.com/office/drawing/2014/main" id="{368648FC-FC9A-5645-8F0C-390FFFAE180D}"/>
              </a:ext>
            </a:extLst>
          </p:cNvPr>
          <p:cNvSpPr>
            <a:spLocks noGrp="1"/>
          </p:cNvSpPr>
          <p:nvPr>
            <p:ph type="body" idx="12"/>
          </p:nvPr>
        </p:nvSpPr>
        <p:spPr>
          <a:xfrm>
            <a:off x="8187017"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rtl="0">
              <a:buNone/>
            </a:pPr>
            <a:r>
              <a:rPr lang="fr-FR" noProof="0"/>
              <a:t>Cliquez pour modifier les styles du texte du masque</a:t>
            </a:r>
          </a:p>
        </p:txBody>
      </p:sp>
      <p:sp>
        <p:nvSpPr>
          <p:cNvPr id="24" name="Espace réservé du contenu 3">
            <a:extLst>
              <a:ext uri="{FF2B5EF4-FFF2-40B4-BE49-F238E27FC236}">
                <a16:creationId xmlns:a16="http://schemas.microsoft.com/office/drawing/2014/main" id="{BBB849DC-B114-D145-9879-4FE0688BF57E}"/>
              </a:ext>
            </a:extLst>
          </p:cNvPr>
          <p:cNvSpPr>
            <a:spLocks noGrp="1"/>
          </p:cNvSpPr>
          <p:nvPr>
            <p:ph sz="half" idx="13"/>
          </p:nvPr>
        </p:nvSpPr>
        <p:spPr>
          <a:xfrm>
            <a:off x="8187017" y="2799146"/>
            <a:ext cx="3036477" cy="1942138"/>
          </a:xfrm>
          <a:prstGeom prst="rect">
            <a:avLst/>
          </a:prstGeom>
        </p:spPr>
        <p:txBody>
          <a:bodyPr lIns="0" tIns="0" rIns="0" bIns="0" rtlCol="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rtl="0"/>
            <a:r>
              <a:rPr lang="fr-FR" noProof="0"/>
              <a:t>Cliquez pour modifier les styles du texte du masque</a:t>
            </a:r>
          </a:p>
        </p:txBody>
      </p:sp>
      <p:cxnSp>
        <p:nvCxnSpPr>
          <p:cNvPr id="26" name="Connecteur linéaire 25">
            <a:extLst>
              <a:ext uri="{FF2B5EF4-FFF2-40B4-BE49-F238E27FC236}">
                <a16:creationId xmlns:a16="http://schemas.microsoft.com/office/drawing/2014/main" id="{9F0C4CE5-5F02-B143-8FD1-1B235D270DAC}"/>
              </a:ext>
            </a:extLst>
          </p:cNvPr>
          <p:cNvCxnSpPr>
            <a:cxnSpLocks/>
          </p:cNvCxnSpPr>
          <p:nvPr userDrawn="1"/>
        </p:nvCxnSpPr>
        <p:spPr>
          <a:xfrm>
            <a:off x="4569372"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cxnSp>
        <p:nvCxnSpPr>
          <p:cNvPr id="28" name="Connecteur droit 27">
            <a:extLst>
              <a:ext uri="{FF2B5EF4-FFF2-40B4-BE49-F238E27FC236}">
                <a16:creationId xmlns:a16="http://schemas.microsoft.com/office/drawing/2014/main" id="{289A8C14-DB28-F34E-8098-168D4C75AF23}"/>
              </a:ext>
            </a:extLst>
          </p:cNvPr>
          <p:cNvCxnSpPr>
            <a:cxnSpLocks/>
          </p:cNvCxnSpPr>
          <p:nvPr userDrawn="1"/>
        </p:nvCxnSpPr>
        <p:spPr>
          <a:xfrm>
            <a:off x="8187017"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 name="Espace réservé à la date 1">
            <a:extLst>
              <a:ext uri="{FF2B5EF4-FFF2-40B4-BE49-F238E27FC236}">
                <a16:creationId xmlns:a16="http://schemas.microsoft.com/office/drawing/2014/main" id="{F0FA07F3-F8E4-4505-85EC-22734AC68792}"/>
              </a:ext>
            </a:extLst>
          </p:cNvPr>
          <p:cNvSpPr>
            <a:spLocks noGrp="1"/>
          </p:cNvSpPr>
          <p:nvPr>
            <p:ph type="dt" sz="half" idx="14"/>
          </p:nvPr>
        </p:nvSpPr>
        <p:spPr>
          <a:xfrm>
            <a:off x="2998572" y="6310184"/>
            <a:ext cx="1306727" cy="269687"/>
          </a:xfrm>
          <a:prstGeom prst="rect">
            <a:avLst/>
          </a:prstGeom>
        </p:spPr>
        <p:txBody>
          <a:bodyPr rtlCol="0"/>
          <a:lstStyle/>
          <a:p>
            <a:pPr rtl="0"/>
            <a:endParaRPr lang="fr-CA" noProof="0" dirty="0">
              <a:latin typeface="+mn-lt"/>
            </a:endParaRPr>
          </a:p>
        </p:txBody>
      </p:sp>
      <p:sp>
        <p:nvSpPr>
          <p:cNvPr id="3" name="Espace réservé du pied de page 2">
            <a:extLst>
              <a:ext uri="{FF2B5EF4-FFF2-40B4-BE49-F238E27FC236}">
                <a16:creationId xmlns:a16="http://schemas.microsoft.com/office/drawing/2014/main" id="{D5165D22-FEF5-4F30-8822-5D2378806A9B}"/>
              </a:ext>
            </a:extLst>
          </p:cNvPr>
          <p:cNvSpPr>
            <a:spLocks noGrp="1"/>
          </p:cNvSpPr>
          <p:nvPr>
            <p:ph type="ftr" sz="quarter" idx="15"/>
          </p:nvPr>
        </p:nvSpPr>
        <p:spPr>
          <a:xfrm>
            <a:off x="1494790" y="6332220"/>
            <a:ext cx="1497330" cy="247651"/>
          </a:xfrm>
          <a:prstGeom prst="rect">
            <a:avLst/>
          </a:prstGeom>
        </p:spPr>
        <p:txBody>
          <a:bodyPr rtlCol="0"/>
          <a:lstStyle/>
          <a:p>
            <a:pPr rtl="0"/>
            <a:endParaRPr lang="fr-CA" b="0" noProof="0" dirty="0"/>
          </a:p>
        </p:txBody>
      </p:sp>
      <p:sp>
        <p:nvSpPr>
          <p:cNvPr id="4" name="Espace réservé du numéro de diapositive 3">
            <a:extLst>
              <a:ext uri="{FF2B5EF4-FFF2-40B4-BE49-F238E27FC236}">
                <a16:creationId xmlns:a16="http://schemas.microsoft.com/office/drawing/2014/main" id="{1540F86B-3DA3-4708-AAF5-387BA115C415}"/>
              </a:ext>
            </a:extLst>
          </p:cNvPr>
          <p:cNvSpPr>
            <a:spLocks noGrp="1"/>
          </p:cNvSpPr>
          <p:nvPr>
            <p:ph type="sldNum" sz="quarter" idx="16"/>
          </p:nvPr>
        </p:nvSpPr>
        <p:spPr/>
        <p:txBody>
          <a:bodyPr rtlCol="0"/>
          <a:lstStyle/>
          <a:p>
            <a:pPr rtl="0"/>
            <a:fld id="{294A09A9-5501-47C1-A89A-A340965A2BE2}" type="slidenum">
              <a:rPr lang="fr-CA" noProof="0" smtClean="0"/>
              <a:pPr/>
              <a:t>‹N°›</a:t>
            </a:fld>
            <a:endParaRPr lang="fr-CA" noProof="0" dirty="0"/>
          </a:p>
        </p:txBody>
      </p:sp>
    </p:spTree>
    <p:extLst>
      <p:ext uri="{BB962C8B-B14F-4D97-AF65-F5344CB8AC3E}">
        <p14:creationId xmlns:p14="http://schemas.microsoft.com/office/powerpoint/2010/main" val="422794871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520" userDrawn="1">
          <p15:clr>
            <a:srgbClr val="FBAE40"/>
          </p15:clr>
        </p15:guide>
        <p15:guide id="4" pos="5160" userDrawn="1">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4800" userDrawn="1">
          <p15:clr>
            <a:srgbClr val="FBAE40"/>
          </p15:clr>
        </p15:guide>
        <p15:guide id="11" pos="2880" userDrawn="1">
          <p15:clr>
            <a:srgbClr val="FBAE40"/>
          </p15:clr>
        </p15:guide>
        <p15:guide id="12" orient="horz" pos="175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Merci">
    <p:bg>
      <p:bgPr>
        <a:solidFill>
          <a:schemeClr val="tx1"/>
        </a:solidFill>
        <a:effectLst/>
      </p:bgPr>
    </p:bg>
    <p:spTree>
      <p:nvGrpSpPr>
        <p:cNvPr id="1" name=""/>
        <p:cNvGrpSpPr/>
        <p:nvPr/>
      </p:nvGrpSpPr>
      <p:grpSpPr>
        <a:xfrm>
          <a:off x="0" y="0"/>
          <a:ext cx="0" cy="0"/>
          <a:chOff x="0" y="0"/>
          <a:chExt cx="0" cy="0"/>
        </a:xfrm>
      </p:grpSpPr>
      <p:sp>
        <p:nvSpPr>
          <p:cNvPr id="16" name="Espace réservé au texte 29">
            <a:extLst>
              <a:ext uri="{FF2B5EF4-FFF2-40B4-BE49-F238E27FC236}">
                <a16:creationId xmlns:a16="http://schemas.microsoft.com/office/drawing/2014/main" id="{BB778BC5-5409-574B-96E2-B45CDD940DF4}"/>
              </a:ext>
            </a:extLst>
          </p:cNvPr>
          <p:cNvSpPr>
            <a:spLocks noGrp="1"/>
          </p:cNvSpPr>
          <p:nvPr>
            <p:ph type="body" sz="quarter" idx="11"/>
          </p:nvPr>
        </p:nvSpPr>
        <p:spPr>
          <a:xfrm>
            <a:off x="6896100" y="5102063"/>
            <a:ext cx="4914900" cy="588795"/>
          </a:xfrm>
        </p:spPr>
        <p:txBody>
          <a:bodyPr lIns="0" tIns="0" rIns="0" bIns="0" rtlCol="0" anchor="b">
            <a:noAutofit/>
          </a:bodyPr>
          <a:lstStyle>
            <a:lvl1pPr marL="0" indent="0">
              <a:buNone/>
              <a:defRPr sz="1600" b="0" i="0">
                <a:solidFill>
                  <a:schemeClr val="tx2"/>
                </a:solidFill>
                <a:latin typeface="+mn-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17" name="Sous-titre 2">
            <a:extLst>
              <a:ext uri="{FF2B5EF4-FFF2-40B4-BE49-F238E27FC236}">
                <a16:creationId xmlns:a16="http://schemas.microsoft.com/office/drawing/2014/main" id="{32916F3A-28FA-9A4B-A780-0D687D932893}"/>
              </a:ext>
            </a:extLst>
          </p:cNvPr>
          <p:cNvSpPr>
            <a:spLocks noGrp="1"/>
          </p:cNvSpPr>
          <p:nvPr>
            <p:ph type="subTitle" idx="1"/>
          </p:nvPr>
        </p:nvSpPr>
        <p:spPr>
          <a:xfrm>
            <a:off x="6907623" y="3591098"/>
            <a:ext cx="4903377" cy="1057791"/>
          </a:xfrm>
        </p:spPr>
        <p:txBody>
          <a:bodyPr lIns="0" tIns="0" rIns="0" bIns="0" rtlCol="0">
            <a:normAutofit/>
          </a:bodyPr>
          <a:lstStyle>
            <a:lvl1pPr marL="0" indent="0" algn="l">
              <a:buNone/>
              <a:defRPr sz="1600" b="0" i="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fr-FR" noProof="0"/>
              <a:t>Modifiez le style des sous-titres du masque</a:t>
            </a:r>
            <a:endParaRPr lang="fr-CA" noProof="0" dirty="0"/>
          </a:p>
        </p:txBody>
      </p:sp>
      <p:sp>
        <p:nvSpPr>
          <p:cNvPr id="26" name="Titre 1">
            <a:extLst>
              <a:ext uri="{FF2B5EF4-FFF2-40B4-BE49-F238E27FC236}">
                <a16:creationId xmlns:a16="http://schemas.microsoft.com/office/drawing/2014/main" id="{E29321F6-59C5-6E4C-A846-6AD00848A444}"/>
              </a:ext>
            </a:extLst>
          </p:cNvPr>
          <p:cNvSpPr>
            <a:spLocks noGrp="1"/>
          </p:cNvSpPr>
          <p:nvPr>
            <p:ph type="title"/>
          </p:nvPr>
        </p:nvSpPr>
        <p:spPr>
          <a:xfrm>
            <a:off x="6907623" y="2173658"/>
            <a:ext cx="4903377" cy="610863"/>
          </a:xfrm>
          <a:prstGeom prst="rect">
            <a:avLst/>
          </a:prstGeom>
        </p:spPr>
        <p:txBody>
          <a:bodyPr lIns="0" tIns="0" rIns="0" bIns="0" rtlCol="0" anchor="b" anchorCtr="0">
            <a:normAutofit/>
          </a:bodyPr>
          <a:lstStyle>
            <a:lvl1pPr>
              <a:defRPr sz="4400" b="1" i="0">
                <a:latin typeface="+mj-lt"/>
              </a:defRPr>
            </a:lvl1pPr>
          </a:lstStyle>
          <a:p>
            <a:pPr rtl="0"/>
            <a:r>
              <a:rPr lang="fr-FR" noProof="0"/>
              <a:t>Modifiez le style du titre</a:t>
            </a:r>
            <a:endParaRPr lang="fr-CA" noProof="0" dirty="0"/>
          </a:p>
        </p:txBody>
      </p:sp>
      <p:cxnSp>
        <p:nvCxnSpPr>
          <p:cNvPr id="27" name="Connecteur droit 26">
            <a:extLst>
              <a:ext uri="{FF2B5EF4-FFF2-40B4-BE49-F238E27FC236}">
                <a16:creationId xmlns:a16="http://schemas.microsoft.com/office/drawing/2014/main" id="{AB5C3BF3-A164-DD48-BD02-4587489DA105}"/>
              </a:ext>
            </a:extLst>
          </p:cNvPr>
          <p:cNvCxnSpPr>
            <a:cxnSpLocks/>
          </p:cNvCxnSpPr>
          <p:nvPr userDrawn="1"/>
        </p:nvCxnSpPr>
        <p:spPr>
          <a:xfrm>
            <a:off x="6896100" y="3233703"/>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1" name="Espace réservé d’image 2">
            <a:extLst>
              <a:ext uri="{FF2B5EF4-FFF2-40B4-BE49-F238E27FC236}">
                <a16:creationId xmlns:a16="http://schemas.microsoft.com/office/drawing/2014/main" id="{F8C225AD-C009-894E-8AFA-C94EAA06509C}"/>
              </a:ext>
            </a:extLst>
          </p:cNvPr>
          <p:cNvSpPr>
            <a:spLocks noGrp="1"/>
          </p:cNvSpPr>
          <p:nvPr>
            <p:ph type="pic" sz="quarter" idx="13"/>
          </p:nvPr>
        </p:nvSpPr>
        <p:spPr>
          <a:xfrm>
            <a:off x="0" y="0"/>
            <a:ext cx="6096000" cy="6858000"/>
          </a:xfrm>
        </p:spPr>
        <p:txBody>
          <a:bodyPr rtlCol="0"/>
          <a:lstStyle/>
          <a:p>
            <a:pPr rtl="0"/>
            <a:r>
              <a:rPr lang="fr-FR" noProof="0"/>
              <a:t>Cliquez sur l'icône pour ajouter une image</a:t>
            </a:r>
            <a:endParaRPr lang="fr-CA" noProof="0" dirty="0"/>
          </a:p>
        </p:txBody>
      </p:sp>
      <p:grpSp>
        <p:nvGrpSpPr>
          <p:cNvPr id="30" name="Groupe 29">
            <a:extLst>
              <a:ext uri="{FF2B5EF4-FFF2-40B4-BE49-F238E27FC236}">
                <a16:creationId xmlns:a16="http://schemas.microsoft.com/office/drawing/2014/main" id="{FFEF81ED-50DF-3946-87D9-407C13C3CE9F}"/>
              </a:ext>
            </a:extLst>
          </p:cNvPr>
          <p:cNvGrpSpPr>
            <a:grpSpLocks/>
          </p:cNvGrpSpPr>
          <p:nvPr userDrawn="1"/>
        </p:nvGrpSpPr>
        <p:grpSpPr bwMode="auto">
          <a:xfrm rot="10800000">
            <a:off x="8870040" y="0"/>
            <a:ext cx="3325208" cy="3325208"/>
            <a:chOff x="0" y="12289"/>
            <a:chExt cx="3550" cy="3551"/>
          </a:xfrm>
        </p:grpSpPr>
        <p:sp>
          <p:nvSpPr>
            <p:cNvPr id="31" name="Forme libre 30">
              <a:extLst>
                <a:ext uri="{FF2B5EF4-FFF2-40B4-BE49-F238E27FC236}">
                  <a16:creationId xmlns:a16="http://schemas.microsoft.com/office/drawing/2014/main" id="{4B6857A0-601C-9C40-ADB4-7927C7A4ECA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CA" noProof="0" dirty="0"/>
            </a:p>
          </p:txBody>
        </p:sp>
        <p:sp>
          <p:nvSpPr>
            <p:cNvPr id="32" name="Forme libre 31">
              <a:extLst>
                <a:ext uri="{FF2B5EF4-FFF2-40B4-BE49-F238E27FC236}">
                  <a16:creationId xmlns:a16="http://schemas.microsoft.com/office/drawing/2014/main" id="{31562ACC-ECB3-4841-A52C-00DAFF438EBF}"/>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CA" noProof="0" dirty="0"/>
            </a:p>
          </p:txBody>
        </p:sp>
        <p:sp>
          <p:nvSpPr>
            <p:cNvPr id="33" name="Forme libre 32">
              <a:extLst>
                <a:ext uri="{FF2B5EF4-FFF2-40B4-BE49-F238E27FC236}">
                  <a16:creationId xmlns:a16="http://schemas.microsoft.com/office/drawing/2014/main" id="{77C317B8-91B4-7040-AB8C-CE822CA28AA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CA" noProof="0" dirty="0"/>
            </a:p>
          </p:txBody>
        </p:sp>
      </p:grpSp>
    </p:spTree>
    <p:extLst>
      <p:ext uri="{BB962C8B-B14F-4D97-AF65-F5344CB8AC3E}">
        <p14:creationId xmlns:p14="http://schemas.microsoft.com/office/powerpoint/2010/main" val="999130720"/>
      </p:ext>
    </p:extLst>
  </p:cSld>
  <p:clrMapOvr>
    <a:masterClrMapping/>
  </p:clrMapOvr>
  <p:extLst>
    <p:ext uri="{DCECCB84-F9BA-43D5-87BE-67443E8EF086}">
      <p15:sldGuideLst xmlns:p15="http://schemas.microsoft.com/office/powerpoint/2012/main">
        <p15:guide id="1" pos="60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in">
    <p:bg>
      <p:bgPr>
        <a:solidFill>
          <a:schemeClr val="tx1"/>
        </a:solidFill>
        <a:effectLst/>
      </p:bgPr>
    </p:bg>
    <p:spTree>
      <p:nvGrpSpPr>
        <p:cNvPr id="1" name=""/>
        <p:cNvGrpSpPr/>
        <p:nvPr/>
      </p:nvGrpSpPr>
      <p:grpSpPr>
        <a:xfrm>
          <a:off x="0" y="0"/>
          <a:ext cx="0" cy="0"/>
          <a:chOff x="0" y="0"/>
          <a:chExt cx="0" cy="0"/>
        </a:xfrm>
      </p:grpSpPr>
      <p:grpSp>
        <p:nvGrpSpPr>
          <p:cNvPr id="9" name="Groupe 8">
            <a:extLst>
              <a:ext uri="{FF2B5EF4-FFF2-40B4-BE49-F238E27FC236}">
                <a16:creationId xmlns:a16="http://schemas.microsoft.com/office/drawing/2014/main" id="{C26C18C3-ED25-DD4B-BA72-24932D54DE37}"/>
              </a:ext>
            </a:extLst>
          </p:cNvPr>
          <p:cNvGrpSpPr>
            <a:grpSpLocks/>
          </p:cNvGrpSpPr>
          <p:nvPr userDrawn="1"/>
        </p:nvGrpSpPr>
        <p:grpSpPr bwMode="auto">
          <a:xfrm>
            <a:off x="1" y="1380514"/>
            <a:ext cx="5685193" cy="5477469"/>
            <a:chOff x="0" y="12651"/>
            <a:chExt cx="3309" cy="3189"/>
          </a:xfrm>
        </p:grpSpPr>
        <p:sp>
          <p:nvSpPr>
            <p:cNvPr id="10" name="Forme libre 9">
              <a:extLst>
                <a:ext uri="{FF2B5EF4-FFF2-40B4-BE49-F238E27FC236}">
                  <a16:creationId xmlns:a16="http://schemas.microsoft.com/office/drawing/2014/main" id="{C07CC263-2515-F147-8CC5-F8E9FF9FA8E4}"/>
                </a:ext>
              </a:extLst>
            </p:cNvPr>
            <p:cNvSpPr>
              <a:spLocks/>
            </p:cNvSpPr>
            <p:nvPr/>
          </p:nvSpPr>
          <p:spPr bwMode="auto">
            <a:xfrm>
              <a:off x="0" y="12651"/>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CA" noProof="0" dirty="0"/>
            </a:p>
          </p:txBody>
        </p:sp>
        <p:sp>
          <p:nvSpPr>
            <p:cNvPr id="11" name="Forme libre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CA" noProof="0" dirty="0"/>
            </a:p>
          </p:txBody>
        </p:sp>
        <p:sp>
          <p:nvSpPr>
            <p:cNvPr id="12" name="Forme libre 11">
              <a:extLst>
                <a:ext uri="{FF2B5EF4-FFF2-40B4-BE49-F238E27FC236}">
                  <a16:creationId xmlns:a16="http://schemas.microsoft.com/office/drawing/2014/main" id="{7B759713-8408-EE47-9394-3DA6F5E4B624}"/>
                </a:ext>
              </a:extLst>
            </p:cNvPr>
            <p:cNvSpPr>
              <a:spLocks/>
            </p:cNvSpPr>
            <p:nvPr/>
          </p:nvSpPr>
          <p:spPr bwMode="auto">
            <a:xfrm>
              <a:off x="980"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rgbClr val="00558F"/>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CA" noProof="0" dirty="0">
                <a:solidFill>
                  <a:srgbClr val="00558F"/>
                </a:solidFill>
              </a:endParaRPr>
            </a:p>
          </p:txBody>
        </p:sp>
      </p:grpSp>
      <p:sp>
        <p:nvSpPr>
          <p:cNvPr id="4" name="Rectangle 3">
            <a:extLst>
              <a:ext uri="{FF2B5EF4-FFF2-40B4-BE49-F238E27FC236}">
                <a16:creationId xmlns:a16="http://schemas.microsoft.com/office/drawing/2014/main" id="{03CA4C28-5093-BBE0-95BF-4B482ED24D6A}"/>
              </a:ext>
            </a:extLst>
          </p:cNvPr>
          <p:cNvSpPr/>
          <p:nvPr userDrawn="1"/>
        </p:nvSpPr>
        <p:spPr>
          <a:xfrm>
            <a:off x="1803562" y="688688"/>
            <a:ext cx="9795162" cy="1080000"/>
          </a:xfrm>
          <a:prstGeom prst="rect">
            <a:avLst/>
          </a:prstGeom>
          <a:gradFill flip="none" rotWithShape="1">
            <a:gsLst>
              <a:gs pos="0">
                <a:schemeClr val="tx2">
                  <a:lumMod val="40000"/>
                  <a:lumOff val="60000"/>
                </a:schemeClr>
              </a:gs>
              <a:gs pos="22000">
                <a:srgbClr val="7CA655"/>
              </a:gs>
              <a:gs pos="100000">
                <a:srgbClr val="005490"/>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dirty="0"/>
          </a:p>
        </p:txBody>
      </p:sp>
      <p:pic>
        <p:nvPicPr>
          <p:cNvPr id="3" name="Graphique 2">
            <a:extLst>
              <a:ext uri="{FF2B5EF4-FFF2-40B4-BE49-F238E27FC236}">
                <a16:creationId xmlns:a16="http://schemas.microsoft.com/office/drawing/2014/main" id="{24B33569-5937-8B34-28E5-644AB941BA1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93276" y="108755"/>
            <a:ext cx="2329645" cy="2329645"/>
          </a:xfrm>
          <a:prstGeom prst="rect">
            <a:avLst/>
          </a:prstGeom>
        </p:spPr>
      </p:pic>
    </p:spTree>
    <p:extLst>
      <p:ext uri="{BB962C8B-B14F-4D97-AF65-F5344CB8AC3E}">
        <p14:creationId xmlns:p14="http://schemas.microsoft.com/office/powerpoint/2010/main" val="2376989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égulière">
    <p:bg>
      <p:bgPr>
        <a:solidFill>
          <a:schemeClr val="tx1"/>
        </a:solidFill>
        <a:effectLst/>
      </p:bgPr>
    </p:bg>
    <p:spTree>
      <p:nvGrpSpPr>
        <p:cNvPr id="1" name=""/>
        <p:cNvGrpSpPr/>
        <p:nvPr/>
      </p:nvGrpSpPr>
      <p:grpSpPr>
        <a:xfrm>
          <a:off x="0" y="0"/>
          <a:ext cx="0" cy="0"/>
          <a:chOff x="0" y="0"/>
          <a:chExt cx="0" cy="0"/>
        </a:xfrm>
      </p:grpSpPr>
      <p:grpSp>
        <p:nvGrpSpPr>
          <p:cNvPr id="24" name="Groupe 23">
            <a:extLst>
              <a:ext uri="{FF2B5EF4-FFF2-40B4-BE49-F238E27FC236}">
                <a16:creationId xmlns:a16="http://schemas.microsoft.com/office/drawing/2014/main" id="{669A90A7-BF26-684E-8C8B-638053DA1234}"/>
              </a:ext>
            </a:extLst>
          </p:cNvPr>
          <p:cNvGrpSpPr>
            <a:grpSpLocks/>
          </p:cNvGrpSpPr>
          <p:nvPr userDrawn="1"/>
        </p:nvGrpSpPr>
        <p:grpSpPr bwMode="auto">
          <a:xfrm rot="16200000" flipV="1">
            <a:off x="-36631" y="4471098"/>
            <a:ext cx="2655800" cy="2582555"/>
            <a:chOff x="-277" y="12741"/>
            <a:chExt cx="3186" cy="3099"/>
          </a:xfrm>
        </p:grpSpPr>
        <p:sp>
          <p:nvSpPr>
            <p:cNvPr id="25" name="Forme libre 24">
              <a:extLst>
                <a:ext uri="{FF2B5EF4-FFF2-40B4-BE49-F238E27FC236}">
                  <a16:creationId xmlns:a16="http://schemas.microsoft.com/office/drawing/2014/main" id="{861D8E86-886A-8744-BC4C-FE82B02438F1}"/>
                </a:ext>
              </a:extLst>
            </p:cNvPr>
            <p:cNvSpPr>
              <a:spLocks/>
            </p:cNvSpPr>
            <p:nvPr/>
          </p:nvSpPr>
          <p:spPr bwMode="auto">
            <a:xfrm>
              <a:off x="-277" y="12741"/>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rgbClr val="00549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CA" noProof="0" dirty="0"/>
            </a:p>
          </p:txBody>
        </p:sp>
        <p:sp>
          <p:nvSpPr>
            <p:cNvPr id="26" name="Forme libre 25">
              <a:extLst>
                <a:ext uri="{FF2B5EF4-FFF2-40B4-BE49-F238E27FC236}">
                  <a16:creationId xmlns:a16="http://schemas.microsoft.com/office/drawing/2014/main" id="{2D967470-E96E-8843-AAD2-E0C8B807793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CA" noProof="0" dirty="0"/>
            </a:p>
          </p:txBody>
        </p:sp>
        <p:sp>
          <p:nvSpPr>
            <p:cNvPr id="27" name="Forme libre 26">
              <a:extLst>
                <a:ext uri="{FF2B5EF4-FFF2-40B4-BE49-F238E27FC236}">
                  <a16:creationId xmlns:a16="http://schemas.microsoft.com/office/drawing/2014/main" id="{C8A27D09-765D-3949-BCCA-238C3514D4CF}"/>
                </a:ext>
              </a:extLst>
            </p:cNvPr>
            <p:cNvSpPr>
              <a:spLocks/>
            </p:cNvSpPr>
            <p:nvPr/>
          </p:nvSpPr>
          <p:spPr bwMode="auto">
            <a:xfrm>
              <a:off x="580"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CA" noProof="0" dirty="0"/>
            </a:p>
          </p:txBody>
        </p:sp>
      </p:grpSp>
      <p:sp>
        <p:nvSpPr>
          <p:cNvPr id="4" name="Rectangle 3">
            <a:extLst>
              <a:ext uri="{FF2B5EF4-FFF2-40B4-BE49-F238E27FC236}">
                <a16:creationId xmlns:a16="http://schemas.microsoft.com/office/drawing/2014/main" id="{4C4DE404-1A2C-E38F-6533-024AB483529C}"/>
              </a:ext>
            </a:extLst>
          </p:cNvPr>
          <p:cNvSpPr/>
          <p:nvPr userDrawn="1"/>
        </p:nvSpPr>
        <p:spPr>
          <a:xfrm>
            <a:off x="1815178" y="551528"/>
            <a:ext cx="9795162" cy="1080000"/>
          </a:xfrm>
          <a:prstGeom prst="rect">
            <a:avLst/>
          </a:prstGeom>
          <a:gradFill flip="none" rotWithShape="1">
            <a:gsLst>
              <a:gs pos="0">
                <a:schemeClr val="tx2">
                  <a:lumMod val="40000"/>
                  <a:lumOff val="60000"/>
                </a:schemeClr>
              </a:gs>
              <a:gs pos="22000">
                <a:srgbClr val="7CA655"/>
              </a:gs>
              <a:gs pos="100000">
                <a:srgbClr val="005490"/>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dirty="0"/>
          </a:p>
        </p:txBody>
      </p:sp>
      <p:pic>
        <p:nvPicPr>
          <p:cNvPr id="2" name="Graphique 1">
            <a:extLst>
              <a:ext uri="{FF2B5EF4-FFF2-40B4-BE49-F238E27FC236}">
                <a16:creationId xmlns:a16="http://schemas.microsoft.com/office/drawing/2014/main" id="{C6B1DC53-F621-5C13-1DC1-8F843890345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07479" y="147964"/>
            <a:ext cx="1887129" cy="1887129"/>
          </a:xfrm>
          <a:prstGeom prst="rect">
            <a:avLst/>
          </a:prstGeom>
        </p:spPr>
      </p:pic>
      <p:sp>
        <p:nvSpPr>
          <p:cNvPr id="6" name="Espace réservé du numéro de diapositive 3">
            <a:extLst>
              <a:ext uri="{FF2B5EF4-FFF2-40B4-BE49-F238E27FC236}">
                <a16:creationId xmlns:a16="http://schemas.microsoft.com/office/drawing/2014/main" id="{6EC27D10-C1DD-5476-91B5-0C92D6AEBF79}"/>
              </a:ext>
            </a:extLst>
          </p:cNvPr>
          <p:cNvSpPr>
            <a:spLocks noGrp="1"/>
          </p:cNvSpPr>
          <p:nvPr>
            <p:ph type="sldNum" sz="quarter" idx="16"/>
          </p:nvPr>
        </p:nvSpPr>
        <p:spPr>
          <a:xfrm>
            <a:off x="11087100" y="6156961"/>
            <a:ext cx="523240" cy="360000"/>
          </a:xfrm>
          <a:solidFill>
            <a:srgbClr val="7CA655"/>
          </a:solidFill>
        </p:spPr>
        <p:txBody>
          <a:bodyPr rtlCol="0"/>
          <a:lstStyle>
            <a:lvl1pPr algn="ctr">
              <a:defRPr sz="1600">
                <a:solidFill>
                  <a:schemeClr val="tx1"/>
                </a:solidFill>
              </a:defRPr>
            </a:lvl1pPr>
          </a:lstStyle>
          <a:p>
            <a:fld id="{294A09A9-5501-47C1-A89A-A340965A2BE2}" type="slidenum">
              <a:rPr lang="fr-CA" smtClean="0"/>
              <a:pPr/>
              <a:t>‹N°›</a:t>
            </a:fld>
            <a:endParaRPr lang="fr-CA" dirty="0"/>
          </a:p>
        </p:txBody>
      </p:sp>
    </p:spTree>
    <p:extLst>
      <p:ext uri="{BB962C8B-B14F-4D97-AF65-F5344CB8AC3E}">
        <p14:creationId xmlns:p14="http://schemas.microsoft.com/office/powerpoint/2010/main" val="144782921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560">
          <p15:clr>
            <a:srgbClr val="FBAE40"/>
          </p15:clr>
        </p15:guide>
        <p15:guide id="8" orient="horz" pos="1752" userDrawn="1">
          <p15:clr>
            <a:srgbClr val="FBAE40"/>
          </p15:clr>
        </p15:guide>
        <p15:guide id="9" orient="horz" pos="124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ew">
    <p:bg>
      <p:bgPr>
        <a:solidFill>
          <a:schemeClr val="tx1"/>
        </a:solidFill>
        <a:effectLst/>
      </p:bgPr>
    </p:bg>
    <p:spTree>
      <p:nvGrpSpPr>
        <p:cNvPr id="1" name=""/>
        <p:cNvGrpSpPr/>
        <p:nvPr/>
      </p:nvGrpSpPr>
      <p:grpSpPr>
        <a:xfrm>
          <a:off x="0" y="0"/>
          <a:ext cx="0" cy="0"/>
          <a:chOff x="0" y="0"/>
          <a:chExt cx="0" cy="0"/>
        </a:xfrm>
      </p:grpSpPr>
      <p:grpSp>
        <p:nvGrpSpPr>
          <p:cNvPr id="24" name="Groupe 23">
            <a:extLst>
              <a:ext uri="{FF2B5EF4-FFF2-40B4-BE49-F238E27FC236}">
                <a16:creationId xmlns:a16="http://schemas.microsoft.com/office/drawing/2014/main" id="{669A90A7-BF26-684E-8C8B-638053DA1234}"/>
              </a:ext>
            </a:extLst>
          </p:cNvPr>
          <p:cNvGrpSpPr>
            <a:grpSpLocks/>
          </p:cNvGrpSpPr>
          <p:nvPr userDrawn="1"/>
        </p:nvGrpSpPr>
        <p:grpSpPr bwMode="auto">
          <a:xfrm rot="16200000" flipV="1">
            <a:off x="-727030" y="5161497"/>
            <a:ext cx="2424897" cy="970854"/>
            <a:chOff x="0" y="14675"/>
            <a:chExt cx="2909" cy="1165"/>
          </a:xfrm>
        </p:grpSpPr>
        <p:sp>
          <p:nvSpPr>
            <p:cNvPr id="27" name="Forme libre 26">
              <a:extLst>
                <a:ext uri="{FF2B5EF4-FFF2-40B4-BE49-F238E27FC236}">
                  <a16:creationId xmlns:a16="http://schemas.microsoft.com/office/drawing/2014/main" id="{C8A27D09-765D-3949-BCCA-238C3514D4CF}"/>
                </a:ext>
              </a:extLst>
            </p:cNvPr>
            <p:cNvSpPr>
              <a:spLocks/>
            </p:cNvSpPr>
            <p:nvPr/>
          </p:nvSpPr>
          <p:spPr bwMode="auto">
            <a:xfrm>
              <a:off x="580"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CA" noProof="0" dirty="0"/>
            </a:p>
          </p:txBody>
        </p:sp>
        <p:sp>
          <p:nvSpPr>
            <p:cNvPr id="26" name="Forme libre 25">
              <a:extLst>
                <a:ext uri="{FF2B5EF4-FFF2-40B4-BE49-F238E27FC236}">
                  <a16:creationId xmlns:a16="http://schemas.microsoft.com/office/drawing/2014/main" id="{2D967470-E96E-8843-AAD2-E0C8B807793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rgbClr val="00549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CA" noProof="0" dirty="0"/>
            </a:p>
          </p:txBody>
        </p:sp>
      </p:grpSp>
      <p:sp>
        <p:nvSpPr>
          <p:cNvPr id="4" name="Rectangle 3">
            <a:extLst>
              <a:ext uri="{FF2B5EF4-FFF2-40B4-BE49-F238E27FC236}">
                <a16:creationId xmlns:a16="http://schemas.microsoft.com/office/drawing/2014/main" id="{4C4DE404-1A2C-E38F-6533-024AB483529C}"/>
              </a:ext>
            </a:extLst>
          </p:cNvPr>
          <p:cNvSpPr/>
          <p:nvPr userDrawn="1"/>
        </p:nvSpPr>
        <p:spPr>
          <a:xfrm>
            <a:off x="1815178" y="551528"/>
            <a:ext cx="9795162" cy="1080000"/>
          </a:xfrm>
          <a:prstGeom prst="rect">
            <a:avLst/>
          </a:prstGeom>
          <a:gradFill flip="none" rotWithShape="1">
            <a:gsLst>
              <a:gs pos="0">
                <a:schemeClr val="tx2">
                  <a:lumMod val="40000"/>
                  <a:lumOff val="60000"/>
                </a:schemeClr>
              </a:gs>
              <a:gs pos="22000">
                <a:srgbClr val="7CA655"/>
              </a:gs>
              <a:gs pos="100000">
                <a:srgbClr val="005490"/>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dirty="0"/>
          </a:p>
        </p:txBody>
      </p:sp>
      <p:pic>
        <p:nvPicPr>
          <p:cNvPr id="2" name="Graphique 1">
            <a:extLst>
              <a:ext uri="{FF2B5EF4-FFF2-40B4-BE49-F238E27FC236}">
                <a16:creationId xmlns:a16="http://schemas.microsoft.com/office/drawing/2014/main" id="{C6B1DC53-F621-5C13-1DC1-8F843890345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07479" y="147964"/>
            <a:ext cx="1887129" cy="1887129"/>
          </a:xfrm>
          <a:prstGeom prst="rect">
            <a:avLst/>
          </a:prstGeom>
        </p:spPr>
      </p:pic>
      <p:sp>
        <p:nvSpPr>
          <p:cNvPr id="6" name="Espace réservé du numéro de diapositive 3">
            <a:extLst>
              <a:ext uri="{FF2B5EF4-FFF2-40B4-BE49-F238E27FC236}">
                <a16:creationId xmlns:a16="http://schemas.microsoft.com/office/drawing/2014/main" id="{6EC27D10-C1DD-5476-91B5-0C92D6AEBF79}"/>
              </a:ext>
            </a:extLst>
          </p:cNvPr>
          <p:cNvSpPr>
            <a:spLocks noGrp="1"/>
          </p:cNvSpPr>
          <p:nvPr>
            <p:ph type="sldNum" sz="quarter" idx="16"/>
          </p:nvPr>
        </p:nvSpPr>
        <p:spPr>
          <a:xfrm>
            <a:off x="11087100" y="6156961"/>
            <a:ext cx="523240" cy="360000"/>
          </a:xfrm>
          <a:solidFill>
            <a:srgbClr val="7CA655"/>
          </a:solidFill>
        </p:spPr>
        <p:txBody>
          <a:bodyPr rtlCol="0"/>
          <a:lstStyle>
            <a:lvl1pPr algn="ctr">
              <a:defRPr sz="1600">
                <a:solidFill>
                  <a:schemeClr val="tx1"/>
                </a:solidFill>
              </a:defRPr>
            </a:lvl1pPr>
          </a:lstStyle>
          <a:p>
            <a:fld id="{294A09A9-5501-47C1-A89A-A340965A2BE2}" type="slidenum">
              <a:rPr lang="fr-CA" smtClean="0"/>
              <a:pPr/>
              <a:t>‹N°›</a:t>
            </a:fld>
            <a:endParaRPr lang="fr-CA" dirty="0"/>
          </a:p>
        </p:txBody>
      </p:sp>
    </p:spTree>
    <p:extLst>
      <p:ext uri="{BB962C8B-B14F-4D97-AF65-F5344CB8AC3E}">
        <p14:creationId xmlns:p14="http://schemas.microsoft.com/office/powerpoint/2010/main" val="32507084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560">
          <p15:clr>
            <a:srgbClr val="FBAE40"/>
          </p15:clr>
        </p15:guide>
        <p15:guide id="8" orient="horz" pos="1752" userDrawn="1">
          <p15:clr>
            <a:srgbClr val="FBAE40"/>
          </p15:clr>
        </p15:guide>
        <p15:guide id="9" orient="horz" pos="124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anté-sécurité">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B410345-9772-E5A6-1765-498B5690BA9A}"/>
              </a:ext>
            </a:extLst>
          </p:cNvPr>
          <p:cNvSpPr/>
          <p:nvPr userDrawn="1"/>
        </p:nvSpPr>
        <p:spPr>
          <a:xfrm>
            <a:off x="1814400" y="550800"/>
            <a:ext cx="9795162" cy="1080000"/>
          </a:xfrm>
          <a:prstGeom prst="rect">
            <a:avLst/>
          </a:prstGeom>
          <a:gradFill flip="none" rotWithShape="1">
            <a:gsLst>
              <a:gs pos="9000">
                <a:srgbClr val="FFC000"/>
              </a:gs>
              <a:gs pos="100000">
                <a:srgbClr val="00558F"/>
              </a:gs>
            </a:gsLst>
            <a:lin ang="108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CA" dirty="0">
              <a:solidFill>
                <a:schemeClr val="tx1"/>
              </a:solidFill>
            </a:endParaRPr>
          </a:p>
        </p:txBody>
      </p:sp>
      <p:sp>
        <p:nvSpPr>
          <p:cNvPr id="2" name="Titre 1">
            <a:extLst>
              <a:ext uri="{FF2B5EF4-FFF2-40B4-BE49-F238E27FC236}">
                <a16:creationId xmlns:a16="http://schemas.microsoft.com/office/drawing/2014/main" id="{4348EB9A-08F6-A772-2BFD-C6C640E67099}"/>
              </a:ext>
            </a:extLst>
          </p:cNvPr>
          <p:cNvSpPr>
            <a:spLocks noGrp="1"/>
          </p:cNvSpPr>
          <p:nvPr>
            <p:ph type="title" hasCustomPrompt="1"/>
          </p:nvPr>
        </p:nvSpPr>
        <p:spPr>
          <a:xfrm>
            <a:off x="1952469" y="605659"/>
            <a:ext cx="9898224" cy="942392"/>
          </a:xfrm>
          <a:ln w="57150">
            <a:noFill/>
          </a:ln>
        </p:spPr>
        <p:txBody>
          <a:bodyPr/>
          <a:lstStyle>
            <a:lvl1pPr>
              <a:defRPr sz="3600" b="1">
                <a:ln>
                  <a:noFill/>
                </a:ln>
                <a:solidFill>
                  <a:schemeClr val="tx1"/>
                </a:solidFill>
                <a:latin typeface="Cambria" panose="02040503050406030204" pitchFamily="18" charset="0"/>
                <a:ea typeface="Cambria" panose="02040503050406030204" pitchFamily="18" charset="0"/>
              </a:defRPr>
            </a:lvl1pPr>
          </a:lstStyle>
          <a:p>
            <a:r>
              <a:rPr lang="fr-FR" dirty="0"/>
              <a:t>  MODIFIEZ LE STYLE DU TITRE</a:t>
            </a:r>
            <a:endParaRPr lang="fr-CA" dirty="0"/>
          </a:p>
        </p:txBody>
      </p:sp>
      <p:sp>
        <p:nvSpPr>
          <p:cNvPr id="3" name="Espace réservé du numéro de diapositive 3">
            <a:extLst>
              <a:ext uri="{FF2B5EF4-FFF2-40B4-BE49-F238E27FC236}">
                <a16:creationId xmlns:a16="http://schemas.microsoft.com/office/drawing/2014/main" id="{C1792007-1AFB-7056-FD09-2F57E5543768}"/>
              </a:ext>
            </a:extLst>
          </p:cNvPr>
          <p:cNvSpPr txBox="1">
            <a:spLocks/>
          </p:cNvSpPr>
          <p:nvPr userDrawn="1"/>
        </p:nvSpPr>
        <p:spPr>
          <a:xfrm>
            <a:off x="11087100" y="6156961"/>
            <a:ext cx="523240" cy="360000"/>
          </a:xfrm>
          <a:prstGeom prst="rect">
            <a:avLst/>
          </a:prstGeom>
          <a:solidFill>
            <a:srgbClr val="00558F"/>
          </a:solidFill>
        </p:spPr>
        <p:txBody>
          <a:bodyPr vert="horz" lIns="0" tIns="0" rIns="0" bIns="0" rtlCol="0" anchor="ctr" anchorCtr="0"/>
          <a:lstStyle>
            <a:defPPr rtl="0">
              <a:defRPr lang="fr-ca"/>
            </a:defPPr>
            <a:lvl1pPr marL="0" algn="ctr" defTabSz="914400" rtl="0" eaLnBrk="1" latinLnBrk="0" hangingPunct="1">
              <a:defRPr sz="1600" b="1" i="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94A09A9-5501-47C1-A89A-A340965A2BE2}" type="slidenum">
              <a:rPr lang="fr-CA" smtClean="0"/>
              <a:pPr/>
              <a:t>‹N°›</a:t>
            </a:fld>
            <a:endParaRPr lang="fr-CA" dirty="0"/>
          </a:p>
        </p:txBody>
      </p:sp>
      <p:cxnSp>
        <p:nvCxnSpPr>
          <p:cNvPr id="5" name="Connecteur droit 4">
            <a:extLst>
              <a:ext uri="{FF2B5EF4-FFF2-40B4-BE49-F238E27FC236}">
                <a16:creationId xmlns:a16="http://schemas.microsoft.com/office/drawing/2014/main" id="{153EA8DA-9ED3-8370-3FF7-20A9BA690E44}"/>
              </a:ext>
            </a:extLst>
          </p:cNvPr>
          <p:cNvCxnSpPr>
            <a:cxnSpLocks/>
          </p:cNvCxnSpPr>
          <p:nvPr userDrawn="1"/>
        </p:nvCxnSpPr>
        <p:spPr>
          <a:xfrm>
            <a:off x="11631416" y="550800"/>
            <a:ext cx="0" cy="6945549"/>
          </a:xfrm>
          <a:prstGeom prst="line">
            <a:avLst/>
          </a:prstGeom>
          <a:ln w="1428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1" name="Connecteur droit 10">
            <a:extLst>
              <a:ext uri="{FF2B5EF4-FFF2-40B4-BE49-F238E27FC236}">
                <a16:creationId xmlns:a16="http://schemas.microsoft.com/office/drawing/2014/main" id="{16AFBCB9-0C3B-06E9-2B57-F9696764D1D2}"/>
              </a:ext>
            </a:extLst>
          </p:cNvPr>
          <p:cNvCxnSpPr>
            <a:cxnSpLocks/>
          </p:cNvCxnSpPr>
          <p:nvPr userDrawn="1"/>
        </p:nvCxnSpPr>
        <p:spPr>
          <a:xfrm>
            <a:off x="12074029" y="-43775"/>
            <a:ext cx="0" cy="6945549"/>
          </a:xfrm>
          <a:prstGeom prst="line">
            <a:avLst/>
          </a:prstGeom>
          <a:ln w="2476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2" name="Connecteur droit 11">
            <a:extLst>
              <a:ext uri="{FF2B5EF4-FFF2-40B4-BE49-F238E27FC236}">
                <a16:creationId xmlns:a16="http://schemas.microsoft.com/office/drawing/2014/main" id="{F29A8CDD-CBD7-B156-F876-8FD9CE71D597}"/>
              </a:ext>
            </a:extLst>
          </p:cNvPr>
          <p:cNvCxnSpPr>
            <a:cxnSpLocks/>
          </p:cNvCxnSpPr>
          <p:nvPr userDrawn="1"/>
        </p:nvCxnSpPr>
        <p:spPr>
          <a:xfrm>
            <a:off x="11890443" y="-29184"/>
            <a:ext cx="0" cy="6945549"/>
          </a:xfrm>
          <a:prstGeom prst="line">
            <a:avLst/>
          </a:prstGeom>
          <a:ln w="38100">
            <a:solidFill>
              <a:srgbClr val="00558F"/>
            </a:solidFill>
          </a:ln>
        </p:spPr>
        <p:style>
          <a:lnRef idx="1">
            <a:schemeClr val="accent1"/>
          </a:lnRef>
          <a:fillRef idx="0">
            <a:schemeClr val="accent1"/>
          </a:fillRef>
          <a:effectRef idx="0">
            <a:schemeClr val="accent1"/>
          </a:effectRef>
          <a:fontRef idx="minor">
            <a:schemeClr val="tx1"/>
          </a:fontRef>
        </p:style>
      </p:cxnSp>
      <p:pic>
        <p:nvPicPr>
          <p:cNvPr id="13" name="Graphique 12">
            <a:extLst>
              <a:ext uri="{FF2B5EF4-FFF2-40B4-BE49-F238E27FC236}">
                <a16:creationId xmlns:a16="http://schemas.microsoft.com/office/drawing/2014/main" id="{BE27CBDD-D1A3-7D8B-B9FD-ACF74AF30AE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07479" y="147964"/>
            <a:ext cx="1887129" cy="1887129"/>
          </a:xfrm>
          <a:prstGeom prst="rect">
            <a:avLst/>
          </a:prstGeom>
        </p:spPr>
      </p:pic>
    </p:spTree>
    <p:extLst>
      <p:ext uri="{BB962C8B-B14F-4D97-AF65-F5344CB8AC3E}">
        <p14:creationId xmlns:p14="http://schemas.microsoft.com/office/powerpoint/2010/main" val="3099542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grpSp>
        <p:nvGrpSpPr>
          <p:cNvPr id="13" name="Groupe 12">
            <a:extLst>
              <a:ext uri="{FF2B5EF4-FFF2-40B4-BE49-F238E27FC236}">
                <a16:creationId xmlns:a16="http://schemas.microsoft.com/office/drawing/2014/main" id="{C82066DD-D313-D148-89C7-338EB873A730}"/>
              </a:ext>
            </a:extLst>
          </p:cNvPr>
          <p:cNvGrpSpPr>
            <a:grpSpLocks/>
          </p:cNvGrpSpPr>
          <p:nvPr userDrawn="1"/>
        </p:nvGrpSpPr>
        <p:grpSpPr bwMode="auto">
          <a:xfrm rot="16200000" flipV="1">
            <a:off x="0" y="3900132"/>
            <a:ext cx="2959226" cy="2959226"/>
            <a:chOff x="0" y="12289"/>
            <a:chExt cx="3550" cy="3551"/>
          </a:xfrm>
        </p:grpSpPr>
        <p:sp>
          <p:nvSpPr>
            <p:cNvPr id="15" name="Forme libre 14">
              <a:extLst>
                <a:ext uri="{FF2B5EF4-FFF2-40B4-BE49-F238E27FC236}">
                  <a16:creationId xmlns:a16="http://schemas.microsoft.com/office/drawing/2014/main" id="{A5BBD7C7-99D1-E841-A081-6912D1F2B85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rgbClr val="00549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CA" noProof="0" dirty="0"/>
            </a:p>
          </p:txBody>
        </p:sp>
        <p:sp>
          <p:nvSpPr>
            <p:cNvPr id="16" name="Forme libre 15">
              <a:extLst>
                <a:ext uri="{FF2B5EF4-FFF2-40B4-BE49-F238E27FC236}">
                  <a16:creationId xmlns:a16="http://schemas.microsoft.com/office/drawing/2014/main" id="{227A14EE-CB79-754A-8B19-EB9874B3158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CA" noProof="0" dirty="0"/>
            </a:p>
          </p:txBody>
        </p:sp>
        <p:sp>
          <p:nvSpPr>
            <p:cNvPr id="19" name="Forme libre 18">
              <a:extLst>
                <a:ext uri="{FF2B5EF4-FFF2-40B4-BE49-F238E27FC236}">
                  <a16:creationId xmlns:a16="http://schemas.microsoft.com/office/drawing/2014/main" id="{35B38B80-C3D3-4C47-B468-C41A8FF36F2A}"/>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CA" noProof="0" dirty="0"/>
            </a:p>
          </p:txBody>
        </p:sp>
      </p:grpSp>
      <p:sp>
        <p:nvSpPr>
          <p:cNvPr id="14" name="Espace réservé d’image 2">
            <a:extLst>
              <a:ext uri="{FF2B5EF4-FFF2-40B4-BE49-F238E27FC236}">
                <a16:creationId xmlns:a16="http://schemas.microsoft.com/office/drawing/2014/main" id="{F0C4E8C2-3240-594A-9D5E-1BCD1AF44C5E}"/>
              </a:ext>
            </a:extLst>
          </p:cNvPr>
          <p:cNvSpPr>
            <a:spLocks noGrp="1"/>
          </p:cNvSpPr>
          <p:nvPr>
            <p:ph type="pic" sz="quarter" idx="13"/>
          </p:nvPr>
        </p:nvSpPr>
        <p:spPr>
          <a:xfrm>
            <a:off x="6096000" y="-22543"/>
            <a:ext cx="6096000" cy="6903086"/>
          </a:xfrm>
        </p:spPr>
        <p:txBody>
          <a:bodyPr rtlCol="0"/>
          <a:lstStyle/>
          <a:p>
            <a:pPr rtl="0"/>
            <a:r>
              <a:rPr lang="fr-FR" noProof="0"/>
              <a:t>Cliquez sur l'icône pour ajouter une image</a:t>
            </a:r>
            <a:endParaRPr lang="fr-CA" noProof="0" dirty="0"/>
          </a:p>
        </p:txBody>
      </p:sp>
      <p:sp>
        <p:nvSpPr>
          <p:cNvPr id="9" name="Titre 1">
            <a:extLst>
              <a:ext uri="{FF2B5EF4-FFF2-40B4-BE49-F238E27FC236}">
                <a16:creationId xmlns:a16="http://schemas.microsoft.com/office/drawing/2014/main" id="{A5C37098-CEB2-1E45-989B-3DD92F3B1A30}"/>
              </a:ext>
            </a:extLst>
          </p:cNvPr>
          <p:cNvSpPr>
            <a:spLocks noGrp="1"/>
          </p:cNvSpPr>
          <p:nvPr>
            <p:ph type="title"/>
          </p:nvPr>
        </p:nvSpPr>
        <p:spPr>
          <a:xfrm>
            <a:off x="964023" y="879063"/>
            <a:ext cx="4941477" cy="610863"/>
          </a:xfrm>
          <a:prstGeom prst="rect">
            <a:avLst/>
          </a:prstGeom>
        </p:spPr>
        <p:txBody>
          <a:bodyPr lIns="0" tIns="0" rIns="0" bIns="0" rtlCol="0" anchor="b" anchorCtr="0">
            <a:normAutofit/>
          </a:bodyPr>
          <a:lstStyle>
            <a:lvl1pPr>
              <a:defRPr sz="4400" b="1" i="0">
                <a:latin typeface="+mj-lt"/>
              </a:defRPr>
            </a:lvl1pPr>
          </a:lstStyle>
          <a:p>
            <a:pPr rtl="0"/>
            <a:r>
              <a:rPr lang="fr-FR" noProof="0"/>
              <a:t>Modifiez le style du titre</a:t>
            </a:r>
            <a:endParaRPr lang="fr-CA" noProof="0" dirty="0"/>
          </a:p>
        </p:txBody>
      </p:sp>
      <p:cxnSp>
        <p:nvCxnSpPr>
          <p:cNvPr id="17" name="Connecteur droit 16">
            <a:extLst>
              <a:ext uri="{FF2B5EF4-FFF2-40B4-BE49-F238E27FC236}">
                <a16:creationId xmlns:a16="http://schemas.microsoft.com/office/drawing/2014/main" id="{1D23F761-57FC-3649-AE84-0C3EF95EF561}"/>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8" name="Espace réservé au texte 29">
            <a:extLst>
              <a:ext uri="{FF2B5EF4-FFF2-40B4-BE49-F238E27FC236}">
                <a16:creationId xmlns:a16="http://schemas.microsoft.com/office/drawing/2014/main" id="{E66F2BC9-2F8A-1543-9AFD-9BAB0E75B31C}"/>
              </a:ext>
            </a:extLst>
          </p:cNvPr>
          <p:cNvSpPr>
            <a:spLocks noGrp="1"/>
          </p:cNvSpPr>
          <p:nvPr>
            <p:ph type="body" sz="quarter" idx="11"/>
          </p:nvPr>
        </p:nvSpPr>
        <p:spPr>
          <a:xfrm>
            <a:off x="952499" y="2289363"/>
            <a:ext cx="4572001" cy="2795232"/>
          </a:xfrm>
        </p:spPr>
        <p:txBody>
          <a:bodyPr lIns="0" tIns="0" rIns="0" bIns="0" rtlCol="0">
            <a:noAutofit/>
          </a:bodyPr>
          <a:lstStyle>
            <a:lvl1pPr marL="0" indent="0">
              <a:lnSpc>
                <a:spcPct val="100000"/>
              </a:lnSpc>
              <a:buNone/>
              <a:defRPr sz="1600" b="0" i="0">
                <a:solidFill>
                  <a:schemeClr val="bg1"/>
                </a:solidFill>
                <a:latin typeface="+mn-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4" name="Espace réservé du numéro de diapositive 3">
            <a:extLst>
              <a:ext uri="{FF2B5EF4-FFF2-40B4-BE49-F238E27FC236}">
                <a16:creationId xmlns:a16="http://schemas.microsoft.com/office/drawing/2014/main" id="{8F25D00C-8F5C-4528-87FA-F9431D967555}"/>
              </a:ext>
            </a:extLst>
          </p:cNvPr>
          <p:cNvSpPr>
            <a:spLocks noGrp="1"/>
          </p:cNvSpPr>
          <p:nvPr>
            <p:ph type="sldNum" sz="quarter" idx="16"/>
          </p:nvPr>
        </p:nvSpPr>
        <p:spPr>
          <a:xfrm>
            <a:off x="798830" y="6251219"/>
            <a:ext cx="523240" cy="247651"/>
          </a:xfrm>
        </p:spPr>
        <p:txBody>
          <a:bodyPr rtlCol="0"/>
          <a:lstStyle/>
          <a:p>
            <a:pPr rtl="0"/>
            <a:fld id="{294A09A9-5501-47C1-A89A-A340965A2BE2}" type="slidenum">
              <a:rPr lang="fr-CA" noProof="0" smtClean="0"/>
              <a:pPr/>
              <a:t>‹N°›</a:t>
            </a:fld>
            <a:endParaRPr lang="fr-CA" noProof="0" dirty="0"/>
          </a:p>
        </p:txBody>
      </p:sp>
      <p:pic>
        <p:nvPicPr>
          <p:cNvPr id="5" name="Graphique 4">
            <a:extLst>
              <a:ext uri="{FF2B5EF4-FFF2-40B4-BE49-F238E27FC236}">
                <a16:creationId xmlns:a16="http://schemas.microsoft.com/office/drawing/2014/main" id="{4F060E34-DB08-8785-DC53-CC35A6BD8A7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928999" y="240929"/>
            <a:ext cx="1887129" cy="1887129"/>
          </a:xfrm>
          <a:prstGeom prst="rect">
            <a:avLst/>
          </a:prstGeom>
        </p:spPr>
      </p:pic>
    </p:spTree>
    <p:extLst>
      <p:ext uri="{BB962C8B-B14F-4D97-AF65-F5344CB8AC3E}">
        <p14:creationId xmlns:p14="http://schemas.microsoft.com/office/powerpoint/2010/main" val="3073769527"/>
      </p:ext>
    </p:extLst>
  </p:cSld>
  <p:clrMapOvr>
    <a:masterClrMapping/>
  </p:clrMapOvr>
  <p:extLst>
    <p:ext uri="{DCECCB84-F9BA-43D5-87BE-67443E8EF086}">
      <p15:sldGuideLst xmlns:p15="http://schemas.microsoft.com/office/powerpoint/2012/main">
        <p15:guide id="1" pos="600">
          <p15:clr>
            <a:srgbClr val="FBAE40"/>
          </p15:clr>
        </p15:guide>
        <p15:guide id="6" pos="3480" userDrawn="1">
          <p15:clr>
            <a:srgbClr val="FBAE40"/>
          </p15:clr>
        </p15:guide>
        <p15:guide id="7" orient="horz" pos="1440" userDrawn="1">
          <p15:clr>
            <a:srgbClr val="FBAE40"/>
          </p15:clr>
        </p15:guide>
        <p15:guide id="9" orient="horz" pos="1224" userDrawn="1">
          <p15:clr>
            <a:srgbClr val="FBAE40"/>
          </p15:clr>
        </p15:guide>
        <p15:guide id="10" orient="horz" pos="55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p:bg>
      <p:bgPr>
        <a:solidFill>
          <a:schemeClr val="tx1"/>
        </a:solidFill>
        <a:effectLst/>
      </p:bgPr>
    </p:bg>
    <p:spTree>
      <p:nvGrpSpPr>
        <p:cNvPr id="1" name=""/>
        <p:cNvGrpSpPr/>
        <p:nvPr/>
      </p:nvGrpSpPr>
      <p:grpSpPr>
        <a:xfrm>
          <a:off x="0" y="0"/>
          <a:ext cx="0" cy="0"/>
          <a:chOff x="0" y="0"/>
          <a:chExt cx="0" cy="0"/>
        </a:xfrm>
      </p:grpSpPr>
      <p:sp>
        <p:nvSpPr>
          <p:cNvPr id="16" name="Titre 1">
            <a:extLst>
              <a:ext uri="{FF2B5EF4-FFF2-40B4-BE49-F238E27FC236}">
                <a16:creationId xmlns:a16="http://schemas.microsoft.com/office/drawing/2014/main" id="{109B023A-F28F-184D-BA48-3F1C0502AE0A}"/>
              </a:ext>
            </a:extLst>
          </p:cNvPr>
          <p:cNvSpPr>
            <a:spLocks noGrp="1"/>
          </p:cNvSpPr>
          <p:nvPr>
            <p:ph type="title" hasCustomPrompt="1"/>
          </p:nvPr>
        </p:nvSpPr>
        <p:spPr>
          <a:xfrm>
            <a:off x="964023" y="879063"/>
            <a:ext cx="49414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fr-CA" noProof="0"/>
              <a:t>Cliquez pour modifier </a:t>
            </a:r>
          </a:p>
        </p:txBody>
      </p:sp>
      <p:sp>
        <p:nvSpPr>
          <p:cNvPr id="9" name="Espace réservé du tableau 2">
            <a:extLst>
              <a:ext uri="{FF2B5EF4-FFF2-40B4-BE49-F238E27FC236}">
                <a16:creationId xmlns:a16="http://schemas.microsoft.com/office/drawing/2014/main" id="{1506B022-475A-6647-98FF-D5C319A0C7C4}"/>
              </a:ext>
            </a:extLst>
          </p:cNvPr>
          <p:cNvSpPr>
            <a:spLocks noGrp="1"/>
          </p:cNvSpPr>
          <p:nvPr>
            <p:ph type="tbl" sz="quarter" idx="10"/>
          </p:nvPr>
        </p:nvSpPr>
        <p:spPr>
          <a:xfrm>
            <a:off x="952500" y="2209800"/>
            <a:ext cx="10287000" cy="2593109"/>
          </a:xfrm>
        </p:spPr>
        <p:txBody>
          <a:bodyPr rtlCol="0"/>
          <a:lstStyle/>
          <a:p>
            <a:pPr rtl="0"/>
            <a:r>
              <a:rPr lang="fr-FR" noProof="0"/>
              <a:t>Cliquez sur l'icône pour ajouter un tableau</a:t>
            </a:r>
            <a:endParaRPr lang="fr-CA" noProof="0"/>
          </a:p>
        </p:txBody>
      </p:sp>
      <p:sp>
        <p:nvSpPr>
          <p:cNvPr id="2" name="Espace réservé à la date 1">
            <a:extLst>
              <a:ext uri="{FF2B5EF4-FFF2-40B4-BE49-F238E27FC236}">
                <a16:creationId xmlns:a16="http://schemas.microsoft.com/office/drawing/2014/main" id="{9B2411D2-78FE-46C1-9EA9-C6A882903B53}"/>
              </a:ext>
            </a:extLst>
          </p:cNvPr>
          <p:cNvSpPr>
            <a:spLocks noGrp="1"/>
          </p:cNvSpPr>
          <p:nvPr>
            <p:ph type="dt" sz="half" idx="11"/>
          </p:nvPr>
        </p:nvSpPr>
        <p:spPr>
          <a:xfrm>
            <a:off x="2998572" y="6310184"/>
            <a:ext cx="1306727" cy="269687"/>
          </a:xfrm>
          <a:prstGeom prst="rect">
            <a:avLst/>
          </a:prstGeom>
        </p:spPr>
        <p:txBody>
          <a:bodyPr rtlCol="0"/>
          <a:lstStyle/>
          <a:p>
            <a:pPr rtl="0"/>
            <a:endParaRPr lang="fr-CA" noProof="0">
              <a:latin typeface="+mn-lt"/>
            </a:endParaRPr>
          </a:p>
        </p:txBody>
      </p:sp>
      <p:sp>
        <p:nvSpPr>
          <p:cNvPr id="3" name="Espace réservé du pied de page 2">
            <a:extLst>
              <a:ext uri="{FF2B5EF4-FFF2-40B4-BE49-F238E27FC236}">
                <a16:creationId xmlns:a16="http://schemas.microsoft.com/office/drawing/2014/main" id="{C04DAF8F-82DB-4DBE-9041-71217A4516CB}"/>
              </a:ext>
            </a:extLst>
          </p:cNvPr>
          <p:cNvSpPr>
            <a:spLocks noGrp="1"/>
          </p:cNvSpPr>
          <p:nvPr>
            <p:ph type="ftr" sz="quarter" idx="12"/>
          </p:nvPr>
        </p:nvSpPr>
        <p:spPr>
          <a:xfrm>
            <a:off x="1494790" y="6332220"/>
            <a:ext cx="1497330" cy="247651"/>
          </a:xfrm>
          <a:prstGeom prst="rect">
            <a:avLst/>
          </a:prstGeom>
        </p:spPr>
        <p:txBody>
          <a:bodyPr rtlCol="0"/>
          <a:lstStyle/>
          <a:p>
            <a:pPr rtl="0"/>
            <a:endParaRPr lang="fr-CA" b="0" noProof="0"/>
          </a:p>
        </p:txBody>
      </p:sp>
      <p:sp>
        <p:nvSpPr>
          <p:cNvPr id="4" name="Espace réservé du numéro de diapositive 3">
            <a:extLst>
              <a:ext uri="{FF2B5EF4-FFF2-40B4-BE49-F238E27FC236}">
                <a16:creationId xmlns:a16="http://schemas.microsoft.com/office/drawing/2014/main" id="{782F761B-6706-439D-9C75-43E751AB195C}"/>
              </a:ext>
            </a:extLst>
          </p:cNvPr>
          <p:cNvSpPr>
            <a:spLocks noGrp="1"/>
          </p:cNvSpPr>
          <p:nvPr>
            <p:ph type="sldNum" sz="quarter" idx="13"/>
          </p:nvPr>
        </p:nvSpPr>
        <p:spPr/>
        <p:txBody>
          <a:bodyPr rtlCol="0"/>
          <a:lstStyle/>
          <a:p>
            <a:pPr rtl="0"/>
            <a:fld id="{294A09A9-5501-47C1-A89A-A340965A2BE2}" type="slidenum">
              <a:rPr lang="fr-CA" noProof="0" smtClean="0"/>
              <a:pPr/>
              <a:t>‹N°›</a:t>
            </a:fld>
            <a:endParaRPr lang="fr-CA" noProof="0">
              <a:latin typeface="+mn-lt"/>
            </a:endParaRPr>
          </a:p>
        </p:txBody>
      </p:sp>
    </p:spTree>
    <p:extLst>
      <p:ext uri="{BB962C8B-B14F-4D97-AF65-F5344CB8AC3E}">
        <p14:creationId xmlns:p14="http://schemas.microsoft.com/office/powerpoint/2010/main" val="3401310734"/>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Équipe">
    <p:bg>
      <p:bgPr>
        <a:solidFill>
          <a:schemeClr val="tx1"/>
        </a:solidFill>
        <a:effectLst/>
      </p:bgPr>
    </p:bg>
    <p:spTree>
      <p:nvGrpSpPr>
        <p:cNvPr id="1" name=""/>
        <p:cNvGrpSpPr/>
        <p:nvPr/>
      </p:nvGrpSpPr>
      <p:grpSpPr>
        <a:xfrm>
          <a:off x="0" y="0"/>
          <a:ext cx="0" cy="0"/>
          <a:chOff x="0" y="0"/>
          <a:chExt cx="0" cy="0"/>
        </a:xfrm>
      </p:grpSpPr>
      <p:grpSp>
        <p:nvGrpSpPr>
          <p:cNvPr id="25" name="Groupe 24">
            <a:extLst>
              <a:ext uri="{FF2B5EF4-FFF2-40B4-BE49-F238E27FC236}">
                <a16:creationId xmlns:a16="http://schemas.microsoft.com/office/drawing/2014/main" id="{A7D9F21A-75CF-6045-8FA1-C4F4E21B699C}"/>
              </a:ext>
            </a:extLst>
          </p:cNvPr>
          <p:cNvGrpSpPr>
            <a:grpSpLocks/>
          </p:cNvGrpSpPr>
          <p:nvPr userDrawn="1"/>
        </p:nvGrpSpPr>
        <p:grpSpPr bwMode="auto">
          <a:xfrm rot="16200000" flipV="1">
            <a:off x="0" y="3900132"/>
            <a:ext cx="2959226" cy="2959226"/>
            <a:chOff x="0" y="12289"/>
            <a:chExt cx="3550" cy="3551"/>
          </a:xfrm>
        </p:grpSpPr>
        <p:sp>
          <p:nvSpPr>
            <p:cNvPr id="26" name="Forme libre 25">
              <a:extLst>
                <a:ext uri="{FF2B5EF4-FFF2-40B4-BE49-F238E27FC236}">
                  <a16:creationId xmlns:a16="http://schemas.microsoft.com/office/drawing/2014/main" id="{AEA7E377-BB07-FA43-B532-10A92EE030B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rgbClr val="00549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CA" noProof="0" dirty="0"/>
            </a:p>
          </p:txBody>
        </p:sp>
        <p:sp>
          <p:nvSpPr>
            <p:cNvPr id="27" name="Forme libre 26">
              <a:extLst>
                <a:ext uri="{FF2B5EF4-FFF2-40B4-BE49-F238E27FC236}">
                  <a16:creationId xmlns:a16="http://schemas.microsoft.com/office/drawing/2014/main" id="{F18DE645-B3D5-2F4E-AAD6-002FEF13A310}"/>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CA" noProof="0" dirty="0"/>
            </a:p>
          </p:txBody>
        </p:sp>
        <p:sp>
          <p:nvSpPr>
            <p:cNvPr id="36" name="Forme libre 35">
              <a:extLst>
                <a:ext uri="{FF2B5EF4-FFF2-40B4-BE49-F238E27FC236}">
                  <a16:creationId xmlns:a16="http://schemas.microsoft.com/office/drawing/2014/main" id="{B90F6499-BA50-2340-A026-32C79B6BFAF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CA" noProof="0" dirty="0"/>
            </a:p>
          </p:txBody>
        </p:sp>
      </p:grpSp>
      <p:sp>
        <p:nvSpPr>
          <p:cNvPr id="38" name="Espace réservé de l’image 25">
            <a:extLst>
              <a:ext uri="{FF2B5EF4-FFF2-40B4-BE49-F238E27FC236}">
                <a16:creationId xmlns:a16="http://schemas.microsoft.com/office/drawing/2014/main" id="{2274C164-503B-E746-A155-849A9BC2406E}"/>
              </a:ext>
            </a:extLst>
          </p:cNvPr>
          <p:cNvSpPr>
            <a:spLocks noGrp="1"/>
          </p:cNvSpPr>
          <p:nvPr>
            <p:ph type="pic" sz="quarter" idx="18"/>
          </p:nvPr>
        </p:nvSpPr>
        <p:spPr>
          <a:xfrm>
            <a:off x="954268" y="2572883"/>
            <a:ext cx="2118245" cy="2037217"/>
          </a:xfrm>
          <a:prstGeom prst="rect">
            <a:avLst/>
          </a:prstGeom>
        </p:spPr>
        <p:txBody>
          <a:bodyPr rtlCol="0"/>
          <a:lstStyle/>
          <a:p>
            <a:pPr rtl="0"/>
            <a:r>
              <a:rPr lang="fr-FR" noProof="0"/>
              <a:t>Cliquez sur l'icône pour ajouter une image</a:t>
            </a:r>
            <a:endParaRPr lang="fr-CA" noProof="0" dirty="0"/>
          </a:p>
        </p:txBody>
      </p:sp>
      <p:sp>
        <p:nvSpPr>
          <p:cNvPr id="61" name="Titre 1">
            <a:extLst>
              <a:ext uri="{FF2B5EF4-FFF2-40B4-BE49-F238E27FC236}">
                <a16:creationId xmlns:a16="http://schemas.microsoft.com/office/drawing/2014/main" id="{E2F20AFE-B282-5146-B0D6-F2FC1B6D303E}"/>
              </a:ext>
            </a:extLst>
          </p:cNvPr>
          <p:cNvSpPr>
            <a:spLocks noGrp="1"/>
          </p:cNvSpPr>
          <p:nvPr>
            <p:ph type="title"/>
          </p:nvPr>
        </p:nvSpPr>
        <p:spPr>
          <a:xfrm>
            <a:off x="964022" y="879063"/>
            <a:ext cx="75322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fr-FR" noProof="0"/>
              <a:t>Modifiez le style du titre</a:t>
            </a:r>
            <a:endParaRPr lang="fr-CA" noProof="0" dirty="0"/>
          </a:p>
        </p:txBody>
      </p:sp>
      <p:cxnSp>
        <p:nvCxnSpPr>
          <p:cNvPr id="62" name="Connecteur droit 61">
            <a:extLst>
              <a:ext uri="{FF2B5EF4-FFF2-40B4-BE49-F238E27FC236}">
                <a16:creationId xmlns:a16="http://schemas.microsoft.com/office/drawing/2014/main" id="{F777D2F0-DE3F-8343-B97A-E7FA440532FD}"/>
              </a:ext>
            </a:extLst>
          </p:cNvPr>
          <p:cNvCxnSpPr>
            <a:cxnSpLocks/>
          </p:cNvCxnSpPr>
          <p:nvPr userDrawn="1"/>
        </p:nvCxnSpPr>
        <p:spPr>
          <a:xfrm>
            <a:off x="952500" y="1939108"/>
            <a:ext cx="2133600" cy="0"/>
          </a:xfrm>
          <a:prstGeom prst="line">
            <a:avLst/>
          </a:prstGeom>
          <a:ln w="101600">
            <a:solidFill>
              <a:schemeClr val="tx1"/>
            </a:solidFill>
          </a:ln>
        </p:spPr>
        <p:style>
          <a:lnRef idx="1">
            <a:schemeClr val="dk1"/>
          </a:lnRef>
          <a:fillRef idx="0">
            <a:schemeClr val="dk1"/>
          </a:fillRef>
          <a:effectRef idx="0">
            <a:schemeClr val="dk1"/>
          </a:effectRef>
          <a:fontRef idx="minor">
            <a:schemeClr val="tx1"/>
          </a:fontRef>
        </p:style>
      </p:cxnSp>
      <p:sp>
        <p:nvSpPr>
          <p:cNvPr id="63" name="Espace réservé de l’image 25">
            <a:extLst>
              <a:ext uri="{FF2B5EF4-FFF2-40B4-BE49-F238E27FC236}">
                <a16:creationId xmlns:a16="http://schemas.microsoft.com/office/drawing/2014/main" id="{AF1B5ED8-33F6-FB44-AA92-F0D227BB310C}"/>
              </a:ext>
            </a:extLst>
          </p:cNvPr>
          <p:cNvSpPr>
            <a:spLocks noGrp="1"/>
          </p:cNvSpPr>
          <p:nvPr>
            <p:ph type="pic" sz="quarter" idx="24"/>
          </p:nvPr>
        </p:nvSpPr>
        <p:spPr>
          <a:xfrm>
            <a:off x="3658280" y="2572883"/>
            <a:ext cx="2118245" cy="2037217"/>
          </a:xfrm>
          <a:prstGeom prst="rect">
            <a:avLst/>
          </a:prstGeom>
        </p:spPr>
        <p:txBody>
          <a:bodyPr rtlCol="0"/>
          <a:lstStyle/>
          <a:p>
            <a:pPr rtl="0"/>
            <a:r>
              <a:rPr lang="fr-FR" noProof="0"/>
              <a:t>Cliquez sur l'icône pour ajouter une image</a:t>
            </a:r>
            <a:endParaRPr lang="fr-CA" noProof="0" dirty="0"/>
          </a:p>
        </p:txBody>
      </p:sp>
      <p:sp>
        <p:nvSpPr>
          <p:cNvPr id="72" name="Espace réservé au texte 29">
            <a:extLst>
              <a:ext uri="{FF2B5EF4-FFF2-40B4-BE49-F238E27FC236}">
                <a16:creationId xmlns:a16="http://schemas.microsoft.com/office/drawing/2014/main" id="{0D824BDD-2D23-C943-8FE9-60B7B23B5ECD}"/>
              </a:ext>
            </a:extLst>
          </p:cNvPr>
          <p:cNvSpPr>
            <a:spLocks noGrp="1"/>
          </p:cNvSpPr>
          <p:nvPr>
            <p:ph type="body" sz="quarter" idx="12"/>
          </p:nvPr>
        </p:nvSpPr>
        <p:spPr>
          <a:xfrm>
            <a:off x="952500" y="5393169"/>
            <a:ext cx="2133600"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73" name="Espace réservé au texte 29">
            <a:extLst>
              <a:ext uri="{FF2B5EF4-FFF2-40B4-BE49-F238E27FC236}">
                <a16:creationId xmlns:a16="http://schemas.microsoft.com/office/drawing/2014/main" id="{2F3D441E-DFB1-084B-8192-C6CBECCA40B9}"/>
              </a:ext>
            </a:extLst>
          </p:cNvPr>
          <p:cNvSpPr>
            <a:spLocks noGrp="1"/>
          </p:cNvSpPr>
          <p:nvPr>
            <p:ph type="body" sz="quarter" idx="11"/>
          </p:nvPr>
        </p:nvSpPr>
        <p:spPr>
          <a:xfrm>
            <a:off x="952500" y="4986745"/>
            <a:ext cx="2133600"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74" name="Espace réservé au texte 29">
            <a:extLst>
              <a:ext uri="{FF2B5EF4-FFF2-40B4-BE49-F238E27FC236}">
                <a16:creationId xmlns:a16="http://schemas.microsoft.com/office/drawing/2014/main" id="{25797825-E7AE-2C41-A965-E6F0D70D9747}"/>
              </a:ext>
            </a:extLst>
          </p:cNvPr>
          <p:cNvSpPr>
            <a:spLocks noGrp="1"/>
          </p:cNvSpPr>
          <p:nvPr>
            <p:ph type="body" sz="quarter" idx="13"/>
          </p:nvPr>
        </p:nvSpPr>
        <p:spPr>
          <a:xfrm>
            <a:off x="3663042" y="5393169"/>
            <a:ext cx="2128157"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75" name="Espace réservé au texte 29">
            <a:extLst>
              <a:ext uri="{FF2B5EF4-FFF2-40B4-BE49-F238E27FC236}">
                <a16:creationId xmlns:a16="http://schemas.microsoft.com/office/drawing/2014/main" id="{63C1927C-E23B-204E-9F3A-2A67D2BF702C}"/>
              </a:ext>
            </a:extLst>
          </p:cNvPr>
          <p:cNvSpPr>
            <a:spLocks noGrp="1"/>
          </p:cNvSpPr>
          <p:nvPr>
            <p:ph type="body" sz="quarter" idx="15"/>
          </p:nvPr>
        </p:nvSpPr>
        <p:spPr>
          <a:xfrm>
            <a:off x="3663042" y="4986745"/>
            <a:ext cx="2128157"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76" name="Espace réservé au texte 29">
            <a:extLst>
              <a:ext uri="{FF2B5EF4-FFF2-40B4-BE49-F238E27FC236}">
                <a16:creationId xmlns:a16="http://schemas.microsoft.com/office/drawing/2014/main" id="{EC81F0F5-C204-7248-A336-A655814A8A34}"/>
              </a:ext>
            </a:extLst>
          </p:cNvPr>
          <p:cNvSpPr>
            <a:spLocks noGrp="1"/>
          </p:cNvSpPr>
          <p:nvPr>
            <p:ph type="body" sz="quarter" idx="16"/>
          </p:nvPr>
        </p:nvSpPr>
        <p:spPr>
          <a:xfrm>
            <a:off x="6367054" y="5393169"/>
            <a:ext cx="2129245"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77" name="Espace réservé au texte 29">
            <a:extLst>
              <a:ext uri="{FF2B5EF4-FFF2-40B4-BE49-F238E27FC236}">
                <a16:creationId xmlns:a16="http://schemas.microsoft.com/office/drawing/2014/main" id="{C9FEF82E-4E9C-8343-9D36-C4A00D7137CC}"/>
              </a:ext>
            </a:extLst>
          </p:cNvPr>
          <p:cNvSpPr>
            <a:spLocks noGrp="1"/>
          </p:cNvSpPr>
          <p:nvPr>
            <p:ph type="body" sz="quarter" idx="31"/>
          </p:nvPr>
        </p:nvSpPr>
        <p:spPr>
          <a:xfrm>
            <a:off x="6367054" y="4986745"/>
            <a:ext cx="2129245"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78" name="Espace réservé au texte 29">
            <a:extLst>
              <a:ext uri="{FF2B5EF4-FFF2-40B4-BE49-F238E27FC236}">
                <a16:creationId xmlns:a16="http://schemas.microsoft.com/office/drawing/2014/main" id="{F8AF6664-A005-7A42-9AEF-C5AA5603E49D}"/>
              </a:ext>
            </a:extLst>
          </p:cNvPr>
          <p:cNvSpPr>
            <a:spLocks noGrp="1"/>
          </p:cNvSpPr>
          <p:nvPr>
            <p:ph type="body" sz="quarter" idx="19"/>
          </p:nvPr>
        </p:nvSpPr>
        <p:spPr>
          <a:xfrm>
            <a:off x="9110254" y="5393169"/>
            <a:ext cx="2129245" cy="369332"/>
          </a:xfrm>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79" name="Espace réservé au texte 29">
            <a:extLst>
              <a:ext uri="{FF2B5EF4-FFF2-40B4-BE49-F238E27FC236}">
                <a16:creationId xmlns:a16="http://schemas.microsoft.com/office/drawing/2014/main" id="{5F6C1E52-E2B6-5F45-A863-5BB35ABAFCD6}"/>
              </a:ext>
            </a:extLst>
          </p:cNvPr>
          <p:cNvSpPr>
            <a:spLocks noGrp="1"/>
          </p:cNvSpPr>
          <p:nvPr>
            <p:ph type="body" sz="quarter" idx="21"/>
          </p:nvPr>
        </p:nvSpPr>
        <p:spPr>
          <a:xfrm>
            <a:off x="9110254" y="4986745"/>
            <a:ext cx="2129245" cy="205837"/>
          </a:xfrm>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grpSp>
        <p:nvGrpSpPr>
          <p:cNvPr id="23" name="Groupe 22">
            <a:extLst>
              <a:ext uri="{FF2B5EF4-FFF2-40B4-BE49-F238E27FC236}">
                <a16:creationId xmlns:a16="http://schemas.microsoft.com/office/drawing/2014/main" id="{EFD0B2D5-B3C2-D847-A220-86CB6A37E418}"/>
              </a:ext>
            </a:extLst>
          </p:cNvPr>
          <p:cNvGrpSpPr/>
          <p:nvPr userDrawn="1"/>
        </p:nvGrpSpPr>
        <p:grpSpPr>
          <a:xfrm>
            <a:off x="6362700" y="0"/>
            <a:ext cx="5829298" cy="3235602"/>
            <a:chOff x="5612972" y="1"/>
            <a:chExt cx="6615961" cy="3672246"/>
          </a:xfrm>
        </p:grpSpPr>
        <p:sp>
          <p:nvSpPr>
            <p:cNvPr id="28" name="Forme automatique 24">
              <a:extLst>
                <a:ext uri="{FF2B5EF4-FFF2-40B4-BE49-F238E27FC236}">
                  <a16:creationId xmlns:a16="http://schemas.microsoft.com/office/drawing/2014/main" id="{A7FD25A4-760F-814C-915F-DD6E89CA3A40}"/>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CA" noProof="0" dirty="0"/>
            </a:p>
          </p:txBody>
        </p:sp>
        <p:sp>
          <p:nvSpPr>
            <p:cNvPr id="29" name="Forme libre 28">
              <a:extLst>
                <a:ext uri="{FF2B5EF4-FFF2-40B4-BE49-F238E27FC236}">
                  <a16:creationId xmlns:a16="http://schemas.microsoft.com/office/drawing/2014/main" id="{A0CC8369-E81F-D447-87D8-1AF0C58EAC07}"/>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rgbClr val="00549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CA" noProof="0" dirty="0"/>
            </a:p>
          </p:txBody>
        </p:sp>
        <p:sp>
          <p:nvSpPr>
            <p:cNvPr id="30" name="Forme libre 29">
              <a:extLst>
                <a:ext uri="{FF2B5EF4-FFF2-40B4-BE49-F238E27FC236}">
                  <a16:creationId xmlns:a16="http://schemas.microsoft.com/office/drawing/2014/main" id="{C41CA81E-EF54-D048-8775-CD4AB37A7DF6}"/>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CA" noProof="0" dirty="0"/>
            </a:p>
          </p:txBody>
        </p:sp>
        <p:sp>
          <p:nvSpPr>
            <p:cNvPr id="31" name="Forme libre 30">
              <a:extLst>
                <a:ext uri="{FF2B5EF4-FFF2-40B4-BE49-F238E27FC236}">
                  <a16:creationId xmlns:a16="http://schemas.microsoft.com/office/drawing/2014/main" id="{D95A4B85-923E-B641-B239-2A1999AB294B}"/>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rtlCol="0" anchor="t" anchorCtr="0" upright="1">
              <a:noAutofit/>
            </a:bodyPr>
            <a:lstStyle/>
            <a:p>
              <a:pPr rtl="0"/>
              <a:endParaRPr lang="fr-CA" noProof="0" dirty="0"/>
            </a:p>
          </p:txBody>
        </p:sp>
        <p:sp>
          <p:nvSpPr>
            <p:cNvPr id="32" name="Forme libre 31">
              <a:extLst>
                <a:ext uri="{FF2B5EF4-FFF2-40B4-BE49-F238E27FC236}">
                  <a16:creationId xmlns:a16="http://schemas.microsoft.com/office/drawing/2014/main" id="{501386DC-76EB-F34E-AD0E-22957D3B38D5}"/>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rgbClr val="005490"/>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rtlCol="0" anchor="t" anchorCtr="0" upright="1">
              <a:noAutofit/>
            </a:bodyPr>
            <a:lstStyle/>
            <a:p>
              <a:pPr rtl="0"/>
              <a:endParaRPr lang="fr-CA" noProof="0" dirty="0"/>
            </a:p>
          </p:txBody>
        </p:sp>
      </p:grpSp>
      <p:sp>
        <p:nvSpPr>
          <p:cNvPr id="66" name="Espace réservé de l’image 25">
            <a:extLst>
              <a:ext uri="{FF2B5EF4-FFF2-40B4-BE49-F238E27FC236}">
                <a16:creationId xmlns:a16="http://schemas.microsoft.com/office/drawing/2014/main" id="{2D21D633-C51E-E94E-BAE3-96F52F76E496}"/>
              </a:ext>
            </a:extLst>
          </p:cNvPr>
          <p:cNvSpPr>
            <a:spLocks noGrp="1"/>
          </p:cNvSpPr>
          <p:nvPr>
            <p:ph type="pic" sz="quarter" idx="27"/>
          </p:nvPr>
        </p:nvSpPr>
        <p:spPr>
          <a:xfrm>
            <a:off x="6362292" y="2572883"/>
            <a:ext cx="2118245" cy="2037217"/>
          </a:xfrm>
          <a:prstGeom prst="rect">
            <a:avLst/>
          </a:prstGeom>
        </p:spPr>
        <p:txBody>
          <a:bodyPr rtlCol="0"/>
          <a:lstStyle/>
          <a:p>
            <a:pPr rtl="0"/>
            <a:r>
              <a:rPr lang="fr-FR" noProof="0"/>
              <a:t>Cliquez sur l'icône pour ajouter une image</a:t>
            </a:r>
            <a:endParaRPr lang="fr-CA" noProof="0" dirty="0"/>
          </a:p>
        </p:txBody>
      </p:sp>
      <p:sp>
        <p:nvSpPr>
          <p:cNvPr id="69" name="Espace réservé de l’image 25">
            <a:extLst>
              <a:ext uri="{FF2B5EF4-FFF2-40B4-BE49-F238E27FC236}">
                <a16:creationId xmlns:a16="http://schemas.microsoft.com/office/drawing/2014/main" id="{639EFA5A-9C69-DF4D-81B7-FA1F8CCCF934}"/>
              </a:ext>
            </a:extLst>
          </p:cNvPr>
          <p:cNvSpPr>
            <a:spLocks noGrp="1"/>
          </p:cNvSpPr>
          <p:nvPr>
            <p:ph type="pic" sz="quarter" idx="30"/>
          </p:nvPr>
        </p:nvSpPr>
        <p:spPr>
          <a:xfrm>
            <a:off x="9112023" y="2572883"/>
            <a:ext cx="2118245" cy="2037217"/>
          </a:xfrm>
          <a:prstGeom prst="rect">
            <a:avLst/>
          </a:prstGeom>
        </p:spPr>
        <p:txBody>
          <a:bodyPr rtlCol="0"/>
          <a:lstStyle/>
          <a:p>
            <a:pPr rtl="0"/>
            <a:r>
              <a:rPr lang="fr-FR" noProof="0"/>
              <a:t>Cliquez sur l'icône pour ajouter une image</a:t>
            </a:r>
            <a:endParaRPr lang="fr-CA" noProof="0" dirty="0"/>
          </a:p>
        </p:txBody>
      </p:sp>
      <p:sp>
        <p:nvSpPr>
          <p:cNvPr id="4" name="Espace réservé du numéro de diapositive 3">
            <a:extLst>
              <a:ext uri="{FF2B5EF4-FFF2-40B4-BE49-F238E27FC236}">
                <a16:creationId xmlns:a16="http://schemas.microsoft.com/office/drawing/2014/main" id="{04192EF2-9336-43EF-A365-1F54000F7DE9}"/>
              </a:ext>
            </a:extLst>
          </p:cNvPr>
          <p:cNvSpPr>
            <a:spLocks noGrp="1"/>
          </p:cNvSpPr>
          <p:nvPr>
            <p:ph type="sldNum" sz="quarter" idx="34"/>
          </p:nvPr>
        </p:nvSpPr>
        <p:spPr>
          <a:xfrm>
            <a:off x="859790" y="6332220"/>
            <a:ext cx="523240" cy="247651"/>
          </a:xfrm>
        </p:spPr>
        <p:txBody>
          <a:bodyPr rtlCol="0"/>
          <a:lstStyle/>
          <a:p>
            <a:pPr rtl="0"/>
            <a:fld id="{294A09A9-5501-47C1-A89A-A340965A2BE2}" type="slidenum">
              <a:rPr lang="fr-CA" noProof="0" smtClean="0"/>
              <a:pPr/>
              <a:t>‹N°›</a:t>
            </a:fld>
            <a:endParaRPr lang="fr-CA" noProof="0" dirty="0"/>
          </a:p>
        </p:txBody>
      </p:sp>
    </p:spTree>
    <p:extLst>
      <p:ext uri="{BB962C8B-B14F-4D97-AF65-F5344CB8AC3E}">
        <p14:creationId xmlns:p14="http://schemas.microsoft.com/office/powerpoint/2010/main" val="99636246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304" userDrawn="1">
          <p15:clr>
            <a:srgbClr val="FBAE40"/>
          </p15:clr>
        </p15:guide>
        <p15:guide id="4" pos="4008" userDrawn="1">
          <p15:clr>
            <a:srgbClr val="FBAE40"/>
          </p15:clr>
        </p15:guide>
        <p15:guide id="5" pos="1944" userDrawn="1">
          <p15:clr>
            <a:srgbClr val="FBAE40"/>
          </p15:clr>
        </p15:guide>
        <p15:guide id="6" pos="3648" userDrawn="1">
          <p15:clr>
            <a:srgbClr val="FBAE40"/>
          </p15:clr>
        </p15:guide>
        <p15:guide id="7" orient="horz" pos="1392" userDrawn="1">
          <p15:clr>
            <a:srgbClr val="FBAE40"/>
          </p15:clr>
        </p15:guide>
        <p15:guide id="8" orient="horz" pos="552" userDrawn="1">
          <p15:clr>
            <a:srgbClr val="FBAE40"/>
          </p15:clr>
        </p15:guide>
        <p15:guide id="9" orient="horz" pos="1224" userDrawn="1">
          <p15:clr>
            <a:srgbClr val="FBAE40"/>
          </p15:clr>
        </p15:guide>
        <p15:guide id="10" pos="5352" userDrawn="1">
          <p15:clr>
            <a:srgbClr val="FBAE40"/>
          </p15:clr>
        </p15:guide>
        <p15:guide id="11" pos="5736" userDrawn="1">
          <p15:clr>
            <a:srgbClr val="FBAE40"/>
          </p15:clr>
        </p15:guide>
        <p15:guide id="12" orient="horz" pos="2904" userDrawn="1">
          <p15:clr>
            <a:srgbClr val="FBAE40"/>
          </p15:clr>
        </p15:guide>
        <p15:guide id="13" orient="horz" pos="160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hronologie ">
    <p:bg>
      <p:bgPr>
        <a:solidFill>
          <a:schemeClr val="tx1"/>
        </a:solidFill>
        <a:effectLst/>
      </p:bgPr>
    </p:bg>
    <p:spTree>
      <p:nvGrpSpPr>
        <p:cNvPr id="1" name=""/>
        <p:cNvGrpSpPr/>
        <p:nvPr/>
      </p:nvGrpSpPr>
      <p:grpSpPr>
        <a:xfrm>
          <a:off x="0" y="0"/>
          <a:ext cx="0" cy="0"/>
          <a:chOff x="0" y="0"/>
          <a:chExt cx="0" cy="0"/>
        </a:xfrm>
      </p:grpSpPr>
      <p:cxnSp>
        <p:nvCxnSpPr>
          <p:cNvPr id="21" name="Connecteur linéaire 20">
            <a:extLst>
              <a:ext uri="{FF2B5EF4-FFF2-40B4-BE49-F238E27FC236}">
                <a16:creationId xmlns:a16="http://schemas.microsoft.com/office/drawing/2014/main" id="{040046AF-E5BF-854D-9986-7C3019770FE7}"/>
              </a:ext>
            </a:extLst>
          </p:cNvPr>
          <p:cNvCxnSpPr>
            <a:cxnSpLocks/>
          </p:cNvCxnSpPr>
          <p:nvPr userDrawn="1"/>
        </p:nvCxnSpPr>
        <p:spPr>
          <a:xfrm flipH="1">
            <a:off x="1045959" y="2213783"/>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6" name="Connecteur linéaire 25">
            <a:extLst>
              <a:ext uri="{FF2B5EF4-FFF2-40B4-BE49-F238E27FC236}">
                <a16:creationId xmlns:a16="http://schemas.microsoft.com/office/drawing/2014/main" id="{76CA14A6-0144-BC49-A8D4-C979D13258C0}"/>
              </a:ext>
            </a:extLst>
          </p:cNvPr>
          <p:cNvCxnSpPr>
            <a:cxnSpLocks/>
          </p:cNvCxnSpPr>
          <p:nvPr userDrawn="1"/>
        </p:nvCxnSpPr>
        <p:spPr>
          <a:xfrm flipH="1">
            <a:off x="6180493" y="2213783"/>
            <a:ext cx="11102"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8" name="Connecteur droit 27">
            <a:extLst>
              <a:ext uri="{FF2B5EF4-FFF2-40B4-BE49-F238E27FC236}">
                <a16:creationId xmlns:a16="http://schemas.microsoft.com/office/drawing/2014/main" id="{FA582FC2-A135-5743-B9C0-6AC7225B42E1}"/>
              </a:ext>
            </a:extLst>
          </p:cNvPr>
          <p:cNvCxnSpPr>
            <a:cxnSpLocks/>
          </p:cNvCxnSpPr>
          <p:nvPr userDrawn="1"/>
        </p:nvCxnSpPr>
        <p:spPr>
          <a:xfrm flipH="1">
            <a:off x="8745623" y="3904712"/>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4" name="Connecteur linéaire 23">
            <a:extLst>
              <a:ext uri="{FF2B5EF4-FFF2-40B4-BE49-F238E27FC236}">
                <a16:creationId xmlns:a16="http://schemas.microsoft.com/office/drawing/2014/main" id="{77C43222-5868-0247-838F-58F4F6C8EE75}"/>
              </a:ext>
            </a:extLst>
          </p:cNvPr>
          <p:cNvCxnSpPr>
            <a:cxnSpLocks/>
          </p:cNvCxnSpPr>
          <p:nvPr userDrawn="1"/>
        </p:nvCxnSpPr>
        <p:spPr>
          <a:xfrm flipH="1">
            <a:off x="3611089" y="3895941"/>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30" name="Titre 1">
            <a:extLst>
              <a:ext uri="{FF2B5EF4-FFF2-40B4-BE49-F238E27FC236}">
                <a16:creationId xmlns:a16="http://schemas.microsoft.com/office/drawing/2014/main" id="{46EEE005-F78A-9D4F-B159-964376C387DD}"/>
              </a:ext>
            </a:extLst>
          </p:cNvPr>
          <p:cNvSpPr>
            <a:spLocks noGrp="1"/>
          </p:cNvSpPr>
          <p:nvPr>
            <p:ph type="title" hasCustomPrompt="1"/>
          </p:nvPr>
        </p:nvSpPr>
        <p:spPr>
          <a:xfrm>
            <a:off x="964023" y="879063"/>
            <a:ext cx="4941477" cy="610863"/>
          </a:xfrm>
          <a:prstGeom prst="rect">
            <a:avLst/>
          </a:prstGeom>
        </p:spPr>
        <p:txBody>
          <a:bodyPr lIns="0" tIns="0" rIns="0" bIns="0" rtlCol="0" anchor="b" anchorCtr="0">
            <a:normAutofit/>
          </a:bodyPr>
          <a:lstStyle>
            <a:lvl1pPr>
              <a:defRPr sz="4400" b="1" i="0">
                <a:solidFill>
                  <a:schemeClr val="bg1"/>
                </a:solidFill>
                <a:latin typeface="+mj-lt"/>
              </a:defRPr>
            </a:lvl1pPr>
          </a:lstStyle>
          <a:p>
            <a:pPr rtl="0"/>
            <a:r>
              <a:rPr lang="fr-CA" noProof="0"/>
              <a:t>Cliquez pour modifier </a:t>
            </a:r>
          </a:p>
        </p:txBody>
      </p:sp>
      <p:sp>
        <p:nvSpPr>
          <p:cNvPr id="96" name="Espace réservé au texte 29">
            <a:extLst>
              <a:ext uri="{FF2B5EF4-FFF2-40B4-BE49-F238E27FC236}">
                <a16:creationId xmlns:a16="http://schemas.microsoft.com/office/drawing/2014/main" id="{FC61536F-8EA7-5A48-AF76-8B0E251BD8CB}"/>
              </a:ext>
            </a:extLst>
          </p:cNvPr>
          <p:cNvSpPr>
            <a:spLocks noGrp="1"/>
          </p:cNvSpPr>
          <p:nvPr>
            <p:ph type="body" sz="quarter" idx="12"/>
          </p:nvPr>
        </p:nvSpPr>
        <p:spPr>
          <a:xfrm>
            <a:off x="1296955" y="2934856"/>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97" name="Espace réservé au texte 29">
            <a:extLst>
              <a:ext uri="{FF2B5EF4-FFF2-40B4-BE49-F238E27FC236}">
                <a16:creationId xmlns:a16="http://schemas.microsoft.com/office/drawing/2014/main" id="{64FFD994-BD97-ED49-8607-286ECBB1CDA3}"/>
              </a:ext>
            </a:extLst>
          </p:cNvPr>
          <p:cNvSpPr>
            <a:spLocks noGrp="1"/>
          </p:cNvSpPr>
          <p:nvPr>
            <p:ph type="body" sz="quarter" idx="11"/>
          </p:nvPr>
        </p:nvSpPr>
        <p:spPr>
          <a:xfrm>
            <a:off x="1296955" y="2568686"/>
            <a:ext cx="2133600" cy="205837"/>
          </a:xfrm>
          <a:ln>
            <a:noFill/>
          </a:ln>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102" name="Espace réservé au texte 29">
            <a:extLst>
              <a:ext uri="{FF2B5EF4-FFF2-40B4-BE49-F238E27FC236}">
                <a16:creationId xmlns:a16="http://schemas.microsoft.com/office/drawing/2014/main" id="{D1ADE805-BFBC-ED47-B9CB-6CB2FF02E868}"/>
              </a:ext>
            </a:extLst>
          </p:cNvPr>
          <p:cNvSpPr>
            <a:spLocks noGrp="1"/>
          </p:cNvSpPr>
          <p:nvPr>
            <p:ph type="body" sz="quarter" idx="30"/>
          </p:nvPr>
        </p:nvSpPr>
        <p:spPr>
          <a:xfrm>
            <a:off x="3897799" y="5087328"/>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103" name="Espace réservé au texte 29">
            <a:extLst>
              <a:ext uri="{FF2B5EF4-FFF2-40B4-BE49-F238E27FC236}">
                <a16:creationId xmlns:a16="http://schemas.microsoft.com/office/drawing/2014/main" id="{334A3589-641F-F547-891B-149579153B75}"/>
              </a:ext>
            </a:extLst>
          </p:cNvPr>
          <p:cNvSpPr>
            <a:spLocks noGrp="1"/>
          </p:cNvSpPr>
          <p:nvPr>
            <p:ph type="body" sz="quarter" idx="31"/>
          </p:nvPr>
        </p:nvSpPr>
        <p:spPr>
          <a:xfrm>
            <a:off x="3897799" y="4701908"/>
            <a:ext cx="2133600" cy="205837"/>
          </a:xfrm>
          <a:ln>
            <a:noFill/>
          </a:ln>
        </p:spPr>
        <p:txBody>
          <a:bodyPr vert="horz" lIns="0" tIns="0" rIns="0" bIns="0" rtlCol="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marL="0" lvl="0" indent="0" rtl="0">
              <a:spcBef>
                <a:spcPts val="400"/>
              </a:spcBef>
              <a:buNone/>
            </a:pPr>
            <a:r>
              <a:rPr lang="fr-FR" noProof="0"/>
              <a:t>Cliquez pour modifier les styles du texte du masque</a:t>
            </a:r>
          </a:p>
        </p:txBody>
      </p:sp>
      <p:sp>
        <p:nvSpPr>
          <p:cNvPr id="106" name="Espace réservé au texte 29">
            <a:extLst>
              <a:ext uri="{FF2B5EF4-FFF2-40B4-BE49-F238E27FC236}">
                <a16:creationId xmlns:a16="http://schemas.microsoft.com/office/drawing/2014/main" id="{A63F8454-D12E-A641-ABD0-8977D3F5EC05}"/>
              </a:ext>
            </a:extLst>
          </p:cNvPr>
          <p:cNvSpPr>
            <a:spLocks noGrp="1"/>
          </p:cNvSpPr>
          <p:nvPr>
            <p:ph type="body" sz="quarter" idx="32"/>
          </p:nvPr>
        </p:nvSpPr>
        <p:spPr>
          <a:xfrm>
            <a:off x="9001711" y="5087328"/>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107" name="Espace réservé au texte 29">
            <a:extLst>
              <a:ext uri="{FF2B5EF4-FFF2-40B4-BE49-F238E27FC236}">
                <a16:creationId xmlns:a16="http://schemas.microsoft.com/office/drawing/2014/main" id="{F35AA15D-DBAD-9840-8764-A5B6D486A234}"/>
              </a:ext>
            </a:extLst>
          </p:cNvPr>
          <p:cNvSpPr>
            <a:spLocks noGrp="1"/>
          </p:cNvSpPr>
          <p:nvPr>
            <p:ph type="body" sz="quarter" idx="33"/>
          </p:nvPr>
        </p:nvSpPr>
        <p:spPr>
          <a:xfrm>
            <a:off x="9001711" y="4701908"/>
            <a:ext cx="2133600" cy="205837"/>
          </a:xfrm>
          <a:ln>
            <a:noFill/>
          </a:ln>
        </p:spPr>
        <p:txBody>
          <a:bodyPr vert="horz" lIns="0" tIns="0" rIns="0" bIns="0" rtlCol="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marL="0" lvl="0" indent="0" rtl="0">
              <a:spcBef>
                <a:spcPts val="400"/>
              </a:spcBef>
              <a:buNone/>
            </a:pPr>
            <a:r>
              <a:rPr lang="fr-FR" noProof="0"/>
              <a:t>Cliquez pour modifier les styles du texte du masque</a:t>
            </a:r>
          </a:p>
        </p:txBody>
      </p:sp>
      <p:sp>
        <p:nvSpPr>
          <p:cNvPr id="108" name="Espace réservé au texte 29">
            <a:extLst>
              <a:ext uri="{FF2B5EF4-FFF2-40B4-BE49-F238E27FC236}">
                <a16:creationId xmlns:a16="http://schemas.microsoft.com/office/drawing/2014/main" id="{8357CA0F-1A55-B145-8305-562F0DF22543}"/>
              </a:ext>
            </a:extLst>
          </p:cNvPr>
          <p:cNvSpPr>
            <a:spLocks noGrp="1"/>
          </p:cNvSpPr>
          <p:nvPr>
            <p:ph type="body" sz="quarter" idx="34"/>
          </p:nvPr>
        </p:nvSpPr>
        <p:spPr>
          <a:xfrm>
            <a:off x="6438143" y="2934856"/>
            <a:ext cx="2133600" cy="369332"/>
          </a:xfrm>
          <a:ln>
            <a:noFill/>
          </a:ln>
        </p:spPr>
        <p:txBody>
          <a:bodyPr lIns="0" tIns="0" rIns="0" bIns="0" rtlCol="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sp>
        <p:nvSpPr>
          <p:cNvPr id="109" name="Espace réservé au texte 29">
            <a:extLst>
              <a:ext uri="{FF2B5EF4-FFF2-40B4-BE49-F238E27FC236}">
                <a16:creationId xmlns:a16="http://schemas.microsoft.com/office/drawing/2014/main" id="{D6C49F6F-AF28-8942-8442-8F54A1DC388B}"/>
              </a:ext>
            </a:extLst>
          </p:cNvPr>
          <p:cNvSpPr>
            <a:spLocks noGrp="1"/>
          </p:cNvSpPr>
          <p:nvPr>
            <p:ph type="body" sz="quarter" idx="35"/>
          </p:nvPr>
        </p:nvSpPr>
        <p:spPr>
          <a:xfrm>
            <a:off x="6438143" y="2568686"/>
            <a:ext cx="2133600" cy="205837"/>
          </a:xfrm>
          <a:ln>
            <a:noFill/>
          </a:ln>
        </p:spPr>
        <p:txBody>
          <a:bodyPr lIns="0" tIns="0" rIns="0" bIns="0" rtlCol="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rtl="0"/>
            <a:r>
              <a:rPr lang="fr-FR" noProof="0"/>
              <a:t>Cliquez pour modifier les styles du texte du masque</a:t>
            </a:r>
          </a:p>
        </p:txBody>
      </p:sp>
      <p:cxnSp>
        <p:nvCxnSpPr>
          <p:cNvPr id="8" name="Connecteur droit 7">
            <a:extLst>
              <a:ext uri="{FF2B5EF4-FFF2-40B4-BE49-F238E27FC236}">
                <a16:creationId xmlns:a16="http://schemas.microsoft.com/office/drawing/2014/main" id="{4CE2724A-BCA1-604F-9D18-BF05746408C2}"/>
              </a:ext>
            </a:extLst>
          </p:cNvPr>
          <p:cNvCxnSpPr/>
          <p:nvPr userDrawn="1"/>
        </p:nvCxnSpPr>
        <p:spPr>
          <a:xfrm>
            <a:off x="967689" y="3968780"/>
            <a:ext cx="10275477" cy="0"/>
          </a:xfrm>
          <a:prstGeom prst="line">
            <a:avLst/>
          </a:prstGeom>
          <a:ln w="165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4" name="Rectangle 43">
            <a:extLst>
              <a:ext uri="{FF2B5EF4-FFF2-40B4-BE49-F238E27FC236}">
                <a16:creationId xmlns:a16="http://schemas.microsoft.com/office/drawing/2014/main" id="{4923D7D1-A9CC-C34C-86FF-43B5C8978712}"/>
              </a:ext>
            </a:extLst>
          </p:cNvPr>
          <p:cNvSpPr/>
          <p:nvPr userDrawn="1"/>
        </p:nvSpPr>
        <p:spPr>
          <a:xfrm>
            <a:off x="964323"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CA" noProof="0"/>
          </a:p>
        </p:txBody>
      </p:sp>
      <p:sp>
        <p:nvSpPr>
          <p:cNvPr id="47" name="Rectangle 46">
            <a:extLst>
              <a:ext uri="{FF2B5EF4-FFF2-40B4-BE49-F238E27FC236}">
                <a16:creationId xmlns:a16="http://schemas.microsoft.com/office/drawing/2014/main" id="{6119FF13-13AB-3448-B24E-58E18B3CE2B6}"/>
              </a:ext>
            </a:extLst>
          </p:cNvPr>
          <p:cNvSpPr/>
          <p:nvPr userDrawn="1"/>
        </p:nvSpPr>
        <p:spPr>
          <a:xfrm>
            <a:off x="3531590"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CA" noProof="0"/>
          </a:p>
        </p:txBody>
      </p:sp>
      <p:sp>
        <p:nvSpPr>
          <p:cNvPr id="27" name="Rectangle 26">
            <a:extLst>
              <a:ext uri="{FF2B5EF4-FFF2-40B4-BE49-F238E27FC236}">
                <a16:creationId xmlns:a16="http://schemas.microsoft.com/office/drawing/2014/main" id="{22F8F982-870E-AE44-B0D3-B3313BC48DB7}"/>
              </a:ext>
            </a:extLst>
          </p:cNvPr>
          <p:cNvSpPr/>
          <p:nvPr userDrawn="1"/>
        </p:nvSpPr>
        <p:spPr>
          <a:xfrm>
            <a:off x="6098857"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CA" noProof="0"/>
          </a:p>
        </p:txBody>
      </p:sp>
      <p:sp>
        <p:nvSpPr>
          <p:cNvPr id="29" name="Rectangle 28">
            <a:extLst>
              <a:ext uri="{FF2B5EF4-FFF2-40B4-BE49-F238E27FC236}">
                <a16:creationId xmlns:a16="http://schemas.microsoft.com/office/drawing/2014/main" id="{C549A137-DB5E-9C40-8C0A-ED607212022C}"/>
              </a:ext>
            </a:extLst>
          </p:cNvPr>
          <p:cNvSpPr/>
          <p:nvPr userDrawn="1"/>
        </p:nvSpPr>
        <p:spPr>
          <a:xfrm>
            <a:off x="8666124"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fr-CA" noProof="0"/>
          </a:p>
        </p:txBody>
      </p:sp>
      <p:sp>
        <p:nvSpPr>
          <p:cNvPr id="2" name="Espace réservé à la date 1">
            <a:extLst>
              <a:ext uri="{FF2B5EF4-FFF2-40B4-BE49-F238E27FC236}">
                <a16:creationId xmlns:a16="http://schemas.microsoft.com/office/drawing/2014/main" id="{21DC2552-C347-4C3D-8C92-4A6981227C0E}"/>
              </a:ext>
            </a:extLst>
          </p:cNvPr>
          <p:cNvSpPr>
            <a:spLocks noGrp="1"/>
          </p:cNvSpPr>
          <p:nvPr>
            <p:ph type="dt" sz="half" idx="36"/>
          </p:nvPr>
        </p:nvSpPr>
        <p:spPr>
          <a:xfrm>
            <a:off x="2998572" y="6310184"/>
            <a:ext cx="1306727" cy="269687"/>
          </a:xfrm>
          <a:prstGeom prst="rect">
            <a:avLst/>
          </a:prstGeom>
        </p:spPr>
        <p:txBody>
          <a:bodyPr rtlCol="0"/>
          <a:lstStyle/>
          <a:p>
            <a:pPr rtl="0"/>
            <a:endParaRPr lang="fr-CA" noProof="0">
              <a:latin typeface="+mn-lt"/>
            </a:endParaRPr>
          </a:p>
        </p:txBody>
      </p:sp>
      <p:sp>
        <p:nvSpPr>
          <p:cNvPr id="3" name="Espace réservé du pied de page 2">
            <a:extLst>
              <a:ext uri="{FF2B5EF4-FFF2-40B4-BE49-F238E27FC236}">
                <a16:creationId xmlns:a16="http://schemas.microsoft.com/office/drawing/2014/main" id="{A5B7C35C-F3E4-4522-8711-16E4F9052C2C}"/>
              </a:ext>
            </a:extLst>
          </p:cNvPr>
          <p:cNvSpPr>
            <a:spLocks noGrp="1"/>
          </p:cNvSpPr>
          <p:nvPr>
            <p:ph type="ftr" sz="quarter" idx="37"/>
          </p:nvPr>
        </p:nvSpPr>
        <p:spPr>
          <a:xfrm>
            <a:off x="1494790" y="6332220"/>
            <a:ext cx="1497330" cy="247651"/>
          </a:xfrm>
          <a:prstGeom prst="rect">
            <a:avLst/>
          </a:prstGeom>
        </p:spPr>
        <p:txBody>
          <a:bodyPr rtlCol="0"/>
          <a:lstStyle/>
          <a:p>
            <a:pPr rtl="0"/>
            <a:endParaRPr lang="fr-CA" b="0" noProof="0"/>
          </a:p>
        </p:txBody>
      </p:sp>
      <p:sp>
        <p:nvSpPr>
          <p:cNvPr id="4" name="Espace réservé du numéro de diapositive 3">
            <a:extLst>
              <a:ext uri="{FF2B5EF4-FFF2-40B4-BE49-F238E27FC236}">
                <a16:creationId xmlns:a16="http://schemas.microsoft.com/office/drawing/2014/main" id="{1F4D6BAD-56F4-42F1-A2B3-FDB73364FD40}"/>
              </a:ext>
            </a:extLst>
          </p:cNvPr>
          <p:cNvSpPr>
            <a:spLocks noGrp="1"/>
          </p:cNvSpPr>
          <p:nvPr>
            <p:ph type="sldNum" sz="quarter" idx="38"/>
          </p:nvPr>
        </p:nvSpPr>
        <p:spPr/>
        <p:txBody>
          <a:bodyPr rtlCol="0"/>
          <a:lstStyle/>
          <a:p>
            <a:pPr rtl="0"/>
            <a:fld id="{294A09A9-5501-47C1-A89A-A340965A2BE2}" type="slidenum">
              <a:rPr lang="fr-CA" noProof="0" smtClean="0"/>
              <a:pPr/>
              <a:t>‹N°›</a:t>
            </a:fld>
            <a:endParaRPr lang="fr-CA" noProof="0">
              <a:latin typeface="+mn-lt"/>
            </a:endParaRPr>
          </a:p>
        </p:txBody>
      </p:sp>
    </p:spTree>
    <p:extLst>
      <p:ext uri="{BB962C8B-B14F-4D97-AF65-F5344CB8AC3E}">
        <p14:creationId xmlns:p14="http://schemas.microsoft.com/office/powerpoint/2010/main" val="298615523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224" userDrawn="1">
          <p15:clr>
            <a:srgbClr val="FBAE40"/>
          </p15:clr>
        </p15:guide>
        <p15:guide id="8" orient="horz" pos="3768" userDrawn="1">
          <p15:clr>
            <a:srgbClr val="FBAE40"/>
          </p15:clr>
        </p15:guide>
        <p15:guide id="9" orient="horz" pos="552" userDrawn="1">
          <p15:clr>
            <a:srgbClr val="FBAE40"/>
          </p15:clr>
        </p15:guide>
        <p15:guide id="10" orient="horz" pos="1512" userDrawn="1">
          <p15:clr>
            <a:srgbClr val="FBAE40"/>
          </p15:clr>
        </p15:guide>
        <p15:guide id="11" orient="horz" pos="283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8EED84C6-50E6-6C43-8031-AFF6268E0C06}"/>
              </a:ext>
            </a:extLst>
          </p:cNvPr>
          <p:cNvSpPr>
            <a:spLocks noGrp="1"/>
          </p:cNvSpPr>
          <p:nvPr>
            <p:ph type="body" idx="1"/>
          </p:nvPr>
        </p:nvSpPr>
        <p:spPr>
          <a:xfrm>
            <a:off x="971550" y="1825625"/>
            <a:ext cx="10382250" cy="4351338"/>
          </a:xfrm>
          <a:prstGeom prst="rect">
            <a:avLst/>
          </a:prstGeom>
        </p:spPr>
        <p:txBody>
          <a:bodyPr vert="horz" lIns="91440" tIns="45720" rIns="91440" bIns="45720" rtlCol="0">
            <a:normAutofit/>
          </a:bodyPr>
          <a:lstStyle/>
          <a:p>
            <a:pPr lvl="0" rtl="0"/>
            <a:r>
              <a:rPr lang="fr-CA" noProof="0" dirty="0"/>
              <a:t>Cliquez pour modifier les styles du texte du masque</a:t>
            </a:r>
          </a:p>
          <a:p>
            <a:pPr lvl="1" rtl="0"/>
            <a:r>
              <a:rPr lang="fr-CA" noProof="0" dirty="0"/>
              <a:t>Deuxième niveau</a:t>
            </a:r>
          </a:p>
          <a:p>
            <a:pPr lvl="2" rtl="0"/>
            <a:r>
              <a:rPr lang="fr-CA" noProof="0" dirty="0"/>
              <a:t>Troisième niveau</a:t>
            </a:r>
          </a:p>
          <a:p>
            <a:pPr lvl="3" rtl="0"/>
            <a:r>
              <a:rPr lang="fr-CA" noProof="0" dirty="0"/>
              <a:t>Quatrième niveau</a:t>
            </a:r>
          </a:p>
          <a:p>
            <a:pPr lvl="4" rtl="0"/>
            <a:r>
              <a:rPr lang="fr-CA" noProof="0" dirty="0"/>
              <a:t>Cinquième niveau</a:t>
            </a:r>
          </a:p>
        </p:txBody>
      </p:sp>
      <p:sp>
        <p:nvSpPr>
          <p:cNvPr id="12" name="Espace réservé du titre 11">
            <a:extLst>
              <a:ext uri="{FF2B5EF4-FFF2-40B4-BE49-F238E27FC236}">
                <a16:creationId xmlns:a16="http://schemas.microsoft.com/office/drawing/2014/main" id="{D41FC0AE-253D-D242-9C88-017078F8A23A}"/>
              </a:ext>
            </a:extLst>
          </p:cNvPr>
          <p:cNvSpPr>
            <a:spLocks noGrp="1"/>
          </p:cNvSpPr>
          <p:nvPr>
            <p:ph type="title"/>
          </p:nvPr>
        </p:nvSpPr>
        <p:spPr>
          <a:xfrm>
            <a:off x="952500" y="365125"/>
            <a:ext cx="10401300" cy="1325563"/>
          </a:xfrm>
          <a:prstGeom prst="rect">
            <a:avLst/>
          </a:prstGeom>
        </p:spPr>
        <p:txBody>
          <a:bodyPr vert="horz" lIns="91440" tIns="45720" rIns="91440" bIns="45720" rtlCol="0" anchor="ctr">
            <a:normAutofit/>
          </a:bodyPr>
          <a:lstStyle/>
          <a:p>
            <a:pPr rtl="0"/>
            <a:r>
              <a:rPr lang="fr-CA" noProof="0"/>
              <a:t>Cliquez pour modifier le style du titre maitre.</a:t>
            </a:r>
          </a:p>
        </p:txBody>
      </p:sp>
      <p:sp>
        <p:nvSpPr>
          <p:cNvPr id="32" name="Espace réservé du numéro de diapositive 5">
            <a:extLst>
              <a:ext uri="{FF2B5EF4-FFF2-40B4-BE49-F238E27FC236}">
                <a16:creationId xmlns:a16="http://schemas.microsoft.com/office/drawing/2014/main" id="{C8ADA0DF-3751-9A48-8A21-59F01C782D7C}"/>
              </a:ext>
            </a:extLst>
          </p:cNvPr>
          <p:cNvSpPr>
            <a:spLocks noGrp="1"/>
          </p:cNvSpPr>
          <p:nvPr>
            <p:ph type="sldNum" sz="quarter" idx="4"/>
          </p:nvPr>
        </p:nvSpPr>
        <p:spPr>
          <a:xfrm>
            <a:off x="11092180" y="6192235"/>
            <a:ext cx="523240" cy="360000"/>
          </a:xfrm>
          <a:prstGeom prst="rect">
            <a:avLst/>
          </a:prstGeom>
          <a:solidFill>
            <a:srgbClr val="7CA655"/>
          </a:solidFill>
        </p:spPr>
        <p:txBody>
          <a:bodyPr vert="horz" lIns="0" tIns="0" rIns="0" bIns="0" rtlCol="0" anchor="ctr" anchorCtr="0"/>
          <a:lstStyle>
            <a:lvl1pPr algn="ctr">
              <a:defRPr sz="1400" b="1" i="0">
                <a:solidFill>
                  <a:schemeClr val="tx1"/>
                </a:solidFill>
                <a:latin typeface="+mn-lt"/>
              </a:defRPr>
            </a:lvl1pPr>
          </a:lstStyle>
          <a:p>
            <a:fld id="{294A09A9-5501-47C1-A89A-A340965A2BE2}" type="slidenum">
              <a:rPr lang="fr-CA" smtClean="0"/>
              <a:pPr/>
              <a:t>‹N°›</a:t>
            </a:fld>
            <a:endParaRPr lang="fr-CA" dirty="0"/>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659" r:id="rId1"/>
    <p:sldLayoutId id="2147483699" r:id="rId2"/>
    <p:sldLayoutId id="2147483675" r:id="rId3"/>
    <p:sldLayoutId id="2147483697" r:id="rId4"/>
    <p:sldLayoutId id="2147483714" r:id="rId5"/>
    <p:sldLayoutId id="2147483671" r:id="rId6"/>
    <p:sldLayoutId id="2147483684" r:id="rId7"/>
    <p:sldLayoutId id="2147483676" r:id="rId8"/>
    <p:sldLayoutId id="2147483677" r:id="rId9"/>
    <p:sldLayoutId id="2147483685" r:id="rId10"/>
    <p:sldLayoutId id="2147483688" r:id="rId11"/>
    <p:sldLayoutId id="2147483682" r:id="rId12"/>
  </p:sldLayoutIdLst>
  <p:hf hdr="0" ftr="0" dt="0"/>
  <p:txStyles>
    <p:titleStyle>
      <a:lvl1pPr algn="l" defTabSz="914400" rtl="0" eaLnBrk="1" latinLnBrk="0" hangingPunct="1">
        <a:lnSpc>
          <a:spcPct val="9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userDrawn="1">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notesSlide" Target="../notesSlides/notesSlide1.xml"/><Relationship Id="rId4"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5" Type="http://schemas.openxmlformats.org/officeDocument/2006/relationships/notesSlide" Target="../notesSlides/notesSlide10.xml"/><Relationship Id="rId4"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notesSlide" Target="../notesSlides/notesSlide11.xml"/><Relationship Id="rId4"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 Id="rId5" Type="http://schemas.openxmlformats.org/officeDocument/2006/relationships/notesSlide" Target="../notesSlides/notesSlide12.xml"/><Relationship Id="rId4"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5" Type="http://schemas.openxmlformats.org/officeDocument/2006/relationships/notesSlide" Target="../notesSlides/notesSlide13.xml"/><Relationship Id="rId4"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5" Type="http://schemas.openxmlformats.org/officeDocument/2006/relationships/notesSlide" Target="../notesSlides/notesSlide14.xml"/><Relationship Id="rId4"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 Id="rId5" Type="http://schemas.openxmlformats.org/officeDocument/2006/relationships/notesSlide" Target="../notesSlides/notesSlide15.xml"/><Relationship Id="rId4"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5" Type="http://schemas.openxmlformats.org/officeDocument/2006/relationships/notesSlide" Target="../notesSlides/notesSlide16.xml"/><Relationship Id="rId4"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tags" Target="../tags/tag53.xml"/><Relationship Id="rId5" Type="http://schemas.openxmlformats.org/officeDocument/2006/relationships/notesSlide" Target="../notesSlides/notesSlide17.xml"/><Relationship Id="rId4"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tags" Target="../tags/tag56.xml"/><Relationship Id="rId5" Type="http://schemas.openxmlformats.org/officeDocument/2006/relationships/notesSlide" Target="../notesSlides/notesSlide18.xml"/><Relationship Id="rId4"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5" Type="http://schemas.openxmlformats.org/officeDocument/2006/relationships/notesSlide" Target="../notesSlides/notesSlide19.xml"/><Relationship Id="rId4"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 Id="rId5" Type="http://schemas.openxmlformats.org/officeDocument/2006/relationships/notesSlide" Target="../notesSlides/notesSlide20.xml"/><Relationship Id="rId4"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tags" Target="../tags/tag67.xml"/><Relationship Id="rId2" Type="http://schemas.openxmlformats.org/officeDocument/2006/relationships/tags" Target="../tags/tag66.xml"/><Relationship Id="rId1" Type="http://schemas.openxmlformats.org/officeDocument/2006/relationships/tags" Target="../tags/tag65.xml"/><Relationship Id="rId5" Type="http://schemas.openxmlformats.org/officeDocument/2006/relationships/notesSlide" Target="../notesSlides/notesSlide21.xml"/><Relationship Id="rId4"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 Id="rId5" Type="http://schemas.openxmlformats.org/officeDocument/2006/relationships/notesSlide" Target="../notesSlides/notesSlide22.xml"/><Relationship Id="rId4"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tags" Target="../tags/tag71.xml"/><Relationship Id="rId5" Type="http://schemas.openxmlformats.org/officeDocument/2006/relationships/notesSlide" Target="../notesSlides/notesSlide23.xml"/><Relationship Id="rId4"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tags" Target="../tags/tag76.xml"/><Relationship Id="rId2" Type="http://schemas.openxmlformats.org/officeDocument/2006/relationships/tags" Target="../tags/tag75.xml"/><Relationship Id="rId1" Type="http://schemas.openxmlformats.org/officeDocument/2006/relationships/tags" Target="../tags/tag74.xml"/><Relationship Id="rId5" Type="http://schemas.openxmlformats.org/officeDocument/2006/relationships/notesSlide" Target="../notesSlides/notesSlide24.xml"/><Relationship Id="rId4"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tags" Target="../tags/tag79.xml"/><Relationship Id="rId2" Type="http://schemas.openxmlformats.org/officeDocument/2006/relationships/tags" Target="../tags/tag78.xml"/><Relationship Id="rId1" Type="http://schemas.openxmlformats.org/officeDocument/2006/relationships/tags" Target="../tags/tag77.xml"/><Relationship Id="rId5" Type="http://schemas.openxmlformats.org/officeDocument/2006/relationships/notesSlide" Target="../notesSlides/notesSlide25.xml"/><Relationship Id="rId4"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80.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81.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82.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83.xml"/></Relationships>
</file>

<file path=ppt/slides/_rels/slide3.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84.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85.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86.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87.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88.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89.xml"/></Relationships>
</file>

<file path=ppt/slides/_rels/slide36.xml.rels><?xml version="1.0" encoding="UTF-8" standalone="yes"?>
<Relationships xmlns="http://schemas.openxmlformats.org/package/2006/relationships"><Relationship Id="rId3" Type="http://schemas.openxmlformats.org/officeDocument/2006/relationships/tags" Target="../tags/tag92.xml"/><Relationship Id="rId2" Type="http://schemas.openxmlformats.org/officeDocument/2006/relationships/tags" Target="../tags/tag91.xml"/><Relationship Id="rId1" Type="http://schemas.openxmlformats.org/officeDocument/2006/relationships/tags" Target="../tags/tag90.xml"/><Relationship Id="rId5" Type="http://schemas.openxmlformats.org/officeDocument/2006/relationships/notesSlide" Target="../notesSlides/notesSlide26.xml"/><Relationship Id="rId4"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93.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94.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95.xml"/></Relationships>
</file>

<file path=ppt/slides/_rels/slide4.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5" Type="http://schemas.openxmlformats.org/officeDocument/2006/relationships/notesSlide" Target="../notesSlides/notesSlide4.xml"/><Relationship Id="rId4"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tags" Target="../tags/tag98.xml"/><Relationship Id="rId2" Type="http://schemas.openxmlformats.org/officeDocument/2006/relationships/tags" Target="../tags/tag97.xml"/><Relationship Id="rId1" Type="http://schemas.openxmlformats.org/officeDocument/2006/relationships/tags" Target="../tags/tag96.xml"/><Relationship Id="rId5" Type="http://schemas.openxmlformats.org/officeDocument/2006/relationships/notesSlide" Target="../notesSlides/notesSlide27.xml"/><Relationship Id="rId4"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99.xml"/></Relationships>
</file>

<file path=ppt/slides/_rels/slide42.xml.rels><?xml version="1.0" encoding="UTF-8" standalone="yes"?>
<Relationships xmlns="http://schemas.openxmlformats.org/package/2006/relationships"><Relationship Id="rId3" Type="http://schemas.openxmlformats.org/officeDocument/2006/relationships/tags" Target="../tags/tag102.xml"/><Relationship Id="rId2" Type="http://schemas.openxmlformats.org/officeDocument/2006/relationships/tags" Target="../tags/tag101.xml"/><Relationship Id="rId1" Type="http://schemas.openxmlformats.org/officeDocument/2006/relationships/tags" Target="../tags/tag100.xml"/><Relationship Id="rId5" Type="http://schemas.openxmlformats.org/officeDocument/2006/relationships/notesSlide" Target="../notesSlides/notesSlide28.xml"/><Relationship Id="rId4"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03.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04.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05.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06.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07.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08.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09.xml"/></Relationships>
</file>

<file path=ppt/slides/_rels/slide5.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5" Type="http://schemas.openxmlformats.org/officeDocument/2006/relationships/notesSlide" Target="../notesSlides/notesSlide5.xml"/><Relationship Id="rId4"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10.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11.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12.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13.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14.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15.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16.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17.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18.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19.xml"/></Relationships>
</file>

<file path=ppt/slides/_rels/slide6.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5" Type="http://schemas.openxmlformats.org/officeDocument/2006/relationships/notesSlide" Target="../notesSlides/notesSlide6.xml"/><Relationship Id="rId4"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20.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21.xm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22.xml"/></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23.xml"/></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24.xml"/></Relationships>
</file>

<file path=ppt/slides/_rels/slide65.xml.rels><?xml version="1.0" encoding="UTF-8" standalone="yes"?>
<Relationships xmlns="http://schemas.openxmlformats.org/package/2006/relationships"><Relationship Id="rId3" Type="http://schemas.openxmlformats.org/officeDocument/2006/relationships/tags" Target="../tags/tag127.xml"/><Relationship Id="rId2" Type="http://schemas.openxmlformats.org/officeDocument/2006/relationships/tags" Target="../tags/tag126.xml"/><Relationship Id="rId1" Type="http://schemas.openxmlformats.org/officeDocument/2006/relationships/tags" Target="../tags/tag125.xml"/><Relationship Id="rId5" Type="http://schemas.openxmlformats.org/officeDocument/2006/relationships/notesSlide" Target="../notesSlides/notesSlide29.xml"/><Relationship Id="rId4"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notesSlide" Target="../notesSlides/notesSlide7.xml"/><Relationship Id="rId3" Type="http://schemas.openxmlformats.org/officeDocument/2006/relationships/tags" Target="../tags/tag22.xml"/><Relationship Id="rId7" Type="http://schemas.openxmlformats.org/officeDocument/2006/relationships/slideLayout" Target="../slideLayouts/slideLayout4.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tags" Target="../tags/tag25.xml"/><Relationship Id="rId5" Type="http://schemas.openxmlformats.org/officeDocument/2006/relationships/tags" Target="../tags/tag24.xml"/><Relationship Id="rId4" Type="http://schemas.openxmlformats.org/officeDocument/2006/relationships/tags" Target="../tags/tag23.xml"/></Relationships>
</file>

<file path=ppt/slides/_rels/slide8.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notesSlide" Target="../notesSlides/notesSlide8.xml"/><Relationship Id="rId4"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 Id="rId5" Type="http://schemas.openxmlformats.org/officeDocument/2006/relationships/notesSlide" Target="../notesSlides/notesSlide9.xml"/><Relationship Id="rId4"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CDE7C63-4317-1F9B-FC7B-E2BFD9A7D55E}"/>
              </a:ext>
            </a:extLst>
          </p:cNvPr>
          <p:cNvSpPr txBox="1"/>
          <p:nvPr>
            <p:custDataLst>
              <p:tags r:id="rId1"/>
            </p:custDataLst>
          </p:nvPr>
        </p:nvSpPr>
        <p:spPr>
          <a:xfrm>
            <a:off x="2260800" y="485280"/>
            <a:ext cx="8185438" cy="1200329"/>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LE SYNDICAT DES TRAVAILLEUSES ET TRAVAILLEURS DE LA CSN</a:t>
            </a:r>
          </a:p>
        </p:txBody>
      </p:sp>
      <p:sp>
        <p:nvSpPr>
          <p:cNvPr id="4" name="Espace réservé du numéro de diapositive 3">
            <a:extLst>
              <a:ext uri="{FF2B5EF4-FFF2-40B4-BE49-F238E27FC236}">
                <a16:creationId xmlns:a16="http://schemas.microsoft.com/office/drawing/2014/main" id="{E4D32112-1049-CD7C-500F-53621B50B415}"/>
              </a:ext>
            </a:extLst>
          </p:cNvPr>
          <p:cNvSpPr>
            <a:spLocks noGrp="1"/>
          </p:cNvSpPr>
          <p:nvPr>
            <p:ph type="sldNum" sz="quarter" idx="16"/>
            <p:custDataLst>
              <p:tags r:id="rId2"/>
            </p:custDataLst>
          </p:nvPr>
        </p:nvSpPr>
        <p:spPr/>
        <p:txBody>
          <a:bodyPr/>
          <a:lstStyle/>
          <a:p>
            <a:fld id="{294A09A9-5501-47C1-A89A-A340965A2BE2}" type="slidenum">
              <a:rPr lang="fr-CA" smtClean="0"/>
              <a:pPr/>
              <a:t>1</a:t>
            </a:fld>
            <a:endParaRPr lang="fr-CA" dirty="0"/>
          </a:p>
        </p:txBody>
      </p:sp>
      <p:sp>
        <p:nvSpPr>
          <p:cNvPr id="8" name="ZoneTexte 7">
            <a:extLst>
              <a:ext uri="{FF2B5EF4-FFF2-40B4-BE49-F238E27FC236}">
                <a16:creationId xmlns:a16="http://schemas.microsoft.com/office/drawing/2014/main" id="{62CDC513-AEF7-5BE3-DC1E-D1A0F776EFB7}"/>
              </a:ext>
            </a:extLst>
          </p:cNvPr>
          <p:cNvSpPr txBox="1"/>
          <p:nvPr>
            <p:custDataLst>
              <p:tags r:id="rId3"/>
            </p:custDataLst>
          </p:nvPr>
        </p:nvSpPr>
        <p:spPr>
          <a:xfrm>
            <a:off x="603250" y="3217984"/>
            <a:ext cx="10985500" cy="2031325"/>
          </a:xfrm>
          <a:prstGeom prst="rect">
            <a:avLst/>
          </a:prstGeom>
          <a:noFill/>
        </p:spPr>
        <p:txBody>
          <a:bodyPr wrap="square" rtlCol="0">
            <a:spAutoFit/>
          </a:bodyPr>
          <a:lstStyle/>
          <a:p>
            <a:pPr algn="ctr"/>
            <a:r>
              <a:rPr lang="fr-CA" sz="4200" b="1" dirty="0">
                <a:solidFill>
                  <a:srgbClr val="00558F"/>
                </a:solidFill>
                <a:latin typeface="Cambria" panose="02040503050406030204" pitchFamily="18" charset="0"/>
                <a:ea typeface="Cambria" panose="02040503050406030204" pitchFamily="18" charset="0"/>
                <a:cs typeface="Calibri" panose="020F0502020204030204" pitchFamily="34" charset="0"/>
              </a:rPr>
              <a:t>ASSEMBLÉE GÉNÉRALE DU STTCSN </a:t>
            </a:r>
          </a:p>
          <a:p>
            <a:pPr algn="ctr"/>
            <a:r>
              <a:rPr lang="fr-CA" sz="4200" b="1" dirty="0">
                <a:solidFill>
                  <a:srgbClr val="00558F"/>
                </a:solidFill>
                <a:latin typeface="Cambria" panose="02040503050406030204" pitchFamily="18" charset="0"/>
                <a:ea typeface="Cambria" panose="02040503050406030204" pitchFamily="18" charset="0"/>
                <a:cs typeface="Calibri" panose="020F0502020204030204" pitchFamily="34" charset="0"/>
              </a:rPr>
              <a:t>DES 6 ET 7 DÉCEMBRE 2024</a:t>
            </a:r>
            <a:br>
              <a:rPr lang="fr-CA" sz="4200" b="1" dirty="0">
                <a:solidFill>
                  <a:schemeClr val="bg1"/>
                </a:solidFill>
                <a:latin typeface="Cambria" panose="02040503050406030204" pitchFamily="18" charset="0"/>
                <a:ea typeface="Cambria" panose="02040503050406030204" pitchFamily="18" charset="0"/>
                <a:cs typeface="Calibri" panose="020F0502020204030204" pitchFamily="34" charset="0"/>
              </a:rPr>
            </a:br>
            <a:endParaRPr lang="fr-CA" sz="4200" b="1" dirty="0">
              <a:solidFill>
                <a:schemeClr val="bg1"/>
              </a:solidFill>
              <a:latin typeface="Cambria" panose="02040503050406030204" pitchFamily="18" charset="0"/>
              <a:ea typeface="Cambria" panose="02040503050406030204" pitchFamily="18" charset="0"/>
              <a:cs typeface="Calibri" panose="020F0502020204030204" pitchFamily="34" charset="0"/>
            </a:endParaRPr>
          </a:p>
        </p:txBody>
      </p:sp>
    </p:spTree>
    <p:extLst>
      <p:ext uri="{BB962C8B-B14F-4D97-AF65-F5344CB8AC3E}">
        <p14:creationId xmlns:p14="http://schemas.microsoft.com/office/powerpoint/2010/main" val="2037861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CDE7C63-4317-1F9B-FC7B-E2BFD9A7D55E}"/>
              </a:ext>
            </a:extLst>
          </p:cNvPr>
          <p:cNvSpPr txBox="1"/>
          <p:nvPr>
            <p:custDataLst>
              <p:tags r:id="rId1"/>
            </p:custDataLst>
          </p:nvPr>
        </p:nvSpPr>
        <p:spPr>
          <a:xfrm>
            <a:off x="2230320" y="774840"/>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PROPOSITION</a:t>
            </a:r>
          </a:p>
        </p:txBody>
      </p:sp>
      <p:sp>
        <p:nvSpPr>
          <p:cNvPr id="4" name="Espace réservé du numéro de diapositive 3">
            <a:extLst>
              <a:ext uri="{FF2B5EF4-FFF2-40B4-BE49-F238E27FC236}">
                <a16:creationId xmlns:a16="http://schemas.microsoft.com/office/drawing/2014/main" id="{E4D32112-1049-CD7C-500F-53621B50B415}"/>
              </a:ext>
            </a:extLst>
          </p:cNvPr>
          <p:cNvSpPr>
            <a:spLocks noGrp="1"/>
          </p:cNvSpPr>
          <p:nvPr>
            <p:ph type="sldNum" sz="quarter" idx="16"/>
            <p:custDataLst>
              <p:tags r:id="rId2"/>
            </p:custDataLst>
          </p:nvPr>
        </p:nvSpPr>
        <p:spPr/>
        <p:txBody>
          <a:bodyPr/>
          <a:lstStyle/>
          <a:p>
            <a:fld id="{294A09A9-5501-47C1-A89A-A340965A2BE2}" type="slidenum">
              <a:rPr lang="fr-CA" smtClean="0"/>
              <a:pPr/>
              <a:t>10</a:t>
            </a:fld>
            <a:endParaRPr lang="fr-CA" dirty="0"/>
          </a:p>
        </p:txBody>
      </p:sp>
      <p:sp>
        <p:nvSpPr>
          <p:cNvPr id="8" name="ZoneTexte 7">
            <a:extLst>
              <a:ext uri="{FF2B5EF4-FFF2-40B4-BE49-F238E27FC236}">
                <a16:creationId xmlns:a16="http://schemas.microsoft.com/office/drawing/2014/main" id="{62CDC513-AEF7-5BE3-DC1E-D1A0F776EFB7}"/>
              </a:ext>
            </a:extLst>
          </p:cNvPr>
          <p:cNvSpPr txBox="1"/>
          <p:nvPr>
            <p:custDataLst>
              <p:tags r:id="rId3"/>
            </p:custDataLst>
          </p:nvPr>
        </p:nvSpPr>
        <p:spPr>
          <a:xfrm>
            <a:off x="1530059" y="3002280"/>
            <a:ext cx="9585960" cy="1200329"/>
          </a:xfrm>
          <a:prstGeom prst="rect">
            <a:avLst/>
          </a:prstGeom>
          <a:solidFill>
            <a:srgbClr val="B6CE9F"/>
          </a:solidFill>
        </p:spPr>
        <p:txBody>
          <a:bodyPr wrap="square" rtlCol="0">
            <a:spAutoFit/>
          </a:bodyPr>
          <a:lstStyle/>
          <a:p>
            <a:pPr algn="ctr"/>
            <a:r>
              <a:rPr lang="fr-CA" sz="3600" b="1" i="1" dirty="0">
                <a:solidFill>
                  <a:schemeClr val="bg1"/>
                </a:solidFill>
                <a:latin typeface="Cambria" panose="02040503050406030204" pitchFamily="18" charset="0"/>
                <a:ea typeface="Cambria" panose="02040503050406030204" pitchFamily="18" charset="0"/>
                <a:cs typeface="Calibri" panose="020F0502020204030204" pitchFamily="34" charset="0"/>
              </a:rPr>
              <a:t>« Que l’on admette les visiteuses</a:t>
            </a:r>
            <a:br>
              <a:rPr lang="fr-CA" sz="3600" b="1" i="1" dirty="0">
                <a:solidFill>
                  <a:schemeClr val="bg1"/>
                </a:solidFill>
                <a:latin typeface="Cambria" panose="02040503050406030204" pitchFamily="18" charset="0"/>
                <a:ea typeface="Cambria" panose="02040503050406030204" pitchFamily="18" charset="0"/>
                <a:cs typeface="Calibri" panose="020F0502020204030204" pitchFamily="34" charset="0"/>
              </a:rPr>
            </a:br>
            <a:r>
              <a:rPr lang="fr-CA" sz="3600" b="1" i="1" dirty="0">
                <a:solidFill>
                  <a:schemeClr val="bg1"/>
                </a:solidFill>
                <a:latin typeface="Cambria" panose="02040503050406030204" pitchFamily="18" charset="0"/>
                <a:ea typeface="Cambria" panose="02040503050406030204" pitchFamily="18" charset="0"/>
                <a:cs typeface="Calibri" panose="020F0502020204030204" pitchFamily="34" charset="0"/>
              </a:rPr>
              <a:t>et les visiteurs. »</a:t>
            </a:r>
          </a:p>
        </p:txBody>
      </p:sp>
    </p:spTree>
    <p:extLst>
      <p:ext uri="{BB962C8B-B14F-4D97-AF65-F5344CB8AC3E}">
        <p14:creationId xmlns:p14="http://schemas.microsoft.com/office/powerpoint/2010/main" val="1345495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CDE7C63-4317-1F9B-FC7B-E2BFD9A7D55E}"/>
              </a:ext>
            </a:extLst>
          </p:cNvPr>
          <p:cNvSpPr txBox="1"/>
          <p:nvPr>
            <p:custDataLst>
              <p:tags r:id="rId1"/>
            </p:custDataLst>
          </p:nvPr>
        </p:nvSpPr>
        <p:spPr>
          <a:xfrm>
            <a:off x="2260800" y="500520"/>
            <a:ext cx="8185438" cy="1200329"/>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LE SYNDICAT DES TRAVAILLEUSES ET TRAVAILLEURS DE LA CSN</a:t>
            </a:r>
          </a:p>
        </p:txBody>
      </p:sp>
      <p:sp>
        <p:nvSpPr>
          <p:cNvPr id="4" name="Espace réservé du numéro de diapositive 3">
            <a:extLst>
              <a:ext uri="{FF2B5EF4-FFF2-40B4-BE49-F238E27FC236}">
                <a16:creationId xmlns:a16="http://schemas.microsoft.com/office/drawing/2014/main" id="{E4D32112-1049-CD7C-500F-53621B50B415}"/>
              </a:ext>
            </a:extLst>
          </p:cNvPr>
          <p:cNvSpPr>
            <a:spLocks noGrp="1"/>
          </p:cNvSpPr>
          <p:nvPr>
            <p:ph type="sldNum" sz="quarter" idx="16"/>
            <p:custDataLst>
              <p:tags r:id="rId2"/>
            </p:custDataLst>
          </p:nvPr>
        </p:nvSpPr>
        <p:spPr/>
        <p:txBody>
          <a:bodyPr/>
          <a:lstStyle/>
          <a:p>
            <a:fld id="{294A09A9-5501-47C1-A89A-A340965A2BE2}" type="slidenum">
              <a:rPr lang="fr-CA" smtClean="0"/>
              <a:pPr/>
              <a:t>11</a:t>
            </a:fld>
            <a:endParaRPr lang="fr-CA" dirty="0"/>
          </a:p>
        </p:txBody>
      </p:sp>
      <p:sp>
        <p:nvSpPr>
          <p:cNvPr id="8" name="ZoneTexte 7">
            <a:extLst>
              <a:ext uri="{FF2B5EF4-FFF2-40B4-BE49-F238E27FC236}">
                <a16:creationId xmlns:a16="http://schemas.microsoft.com/office/drawing/2014/main" id="{62CDC513-AEF7-5BE3-DC1E-D1A0F776EFB7}"/>
              </a:ext>
            </a:extLst>
          </p:cNvPr>
          <p:cNvSpPr txBox="1"/>
          <p:nvPr>
            <p:custDataLst>
              <p:tags r:id="rId3"/>
            </p:custDataLst>
          </p:nvPr>
        </p:nvSpPr>
        <p:spPr>
          <a:xfrm>
            <a:off x="860769" y="2736502"/>
            <a:ext cx="10985500" cy="1384995"/>
          </a:xfrm>
          <a:prstGeom prst="rect">
            <a:avLst/>
          </a:prstGeom>
          <a:noFill/>
        </p:spPr>
        <p:txBody>
          <a:bodyPr wrap="square" rtlCol="0">
            <a:spAutoFit/>
          </a:bodyPr>
          <a:lstStyle/>
          <a:p>
            <a:pPr algn="ctr"/>
            <a:r>
              <a:rPr lang="fr-CA" sz="4200" b="1" dirty="0">
                <a:solidFill>
                  <a:schemeClr val="bg1"/>
                </a:solidFill>
                <a:latin typeface="Cambria" panose="02040503050406030204" pitchFamily="18" charset="0"/>
                <a:ea typeface="Cambria" panose="02040503050406030204" pitchFamily="18" charset="0"/>
                <a:cs typeface="Calibri" panose="020F0502020204030204" pitchFamily="34" charset="0"/>
              </a:rPr>
              <a:t>5. LECTURE ET ADOPTION DES PROCÈS-VERBAUX</a:t>
            </a:r>
          </a:p>
        </p:txBody>
      </p:sp>
    </p:spTree>
    <p:extLst>
      <p:ext uri="{BB962C8B-B14F-4D97-AF65-F5344CB8AC3E}">
        <p14:creationId xmlns:p14="http://schemas.microsoft.com/office/powerpoint/2010/main" val="1292577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CDE7C63-4317-1F9B-FC7B-E2BFD9A7D55E}"/>
              </a:ext>
            </a:extLst>
          </p:cNvPr>
          <p:cNvSpPr txBox="1"/>
          <p:nvPr>
            <p:custDataLst>
              <p:tags r:id="rId1"/>
            </p:custDataLst>
          </p:nvPr>
        </p:nvSpPr>
        <p:spPr>
          <a:xfrm>
            <a:off x="2230320" y="774840"/>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PROPOSITION</a:t>
            </a:r>
          </a:p>
        </p:txBody>
      </p:sp>
      <p:sp>
        <p:nvSpPr>
          <p:cNvPr id="4" name="Espace réservé du numéro de diapositive 3">
            <a:extLst>
              <a:ext uri="{FF2B5EF4-FFF2-40B4-BE49-F238E27FC236}">
                <a16:creationId xmlns:a16="http://schemas.microsoft.com/office/drawing/2014/main" id="{E4D32112-1049-CD7C-500F-53621B50B415}"/>
              </a:ext>
            </a:extLst>
          </p:cNvPr>
          <p:cNvSpPr>
            <a:spLocks noGrp="1"/>
          </p:cNvSpPr>
          <p:nvPr>
            <p:ph type="sldNum" sz="quarter" idx="16"/>
            <p:custDataLst>
              <p:tags r:id="rId2"/>
            </p:custDataLst>
          </p:nvPr>
        </p:nvSpPr>
        <p:spPr/>
        <p:txBody>
          <a:bodyPr/>
          <a:lstStyle/>
          <a:p>
            <a:fld id="{294A09A9-5501-47C1-A89A-A340965A2BE2}" type="slidenum">
              <a:rPr lang="fr-CA" smtClean="0"/>
              <a:pPr/>
              <a:t>12</a:t>
            </a:fld>
            <a:endParaRPr lang="fr-CA" dirty="0"/>
          </a:p>
        </p:txBody>
      </p:sp>
      <p:sp>
        <p:nvSpPr>
          <p:cNvPr id="8" name="ZoneTexte 7">
            <a:extLst>
              <a:ext uri="{FF2B5EF4-FFF2-40B4-BE49-F238E27FC236}">
                <a16:creationId xmlns:a16="http://schemas.microsoft.com/office/drawing/2014/main" id="{62CDC513-AEF7-5BE3-DC1E-D1A0F776EFB7}"/>
              </a:ext>
            </a:extLst>
          </p:cNvPr>
          <p:cNvSpPr txBox="1"/>
          <p:nvPr>
            <p:custDataLst>
              <p:tags r:id="rId3"/>
            </p:custDataLst>
          </p:nvPr>
        </p:nvSpPr>
        <p:spPr>
          <a:xfrm>
            <a:off x="1530059" y="3002280"/>
            <a:ext cx="9585960" cy="1754326"/>
          </a:xfrm>
          <a:prstGeom prst="rect">
            <a:avLst/>
          </a:prstGeom>
          <a:solidFill>
            <a:srgbClr val="B6CE9F"/>
          </a:solidFill>
        </p:spPr>
        <p:txBody>
          <a:bodyPr wrap="square" rtlCol="0">
            <a:spAutoFit/>
          </a:bodyPr>
          <a:lstStyle/>
          <a:p>
            <a:pPr algn="ctr"/>
            <a:r>
              <a:rPr lang="fr-CA" sz="3600" b="1" i="1" dirty="0">
                <a:solidFill>
                  <a:schemeClr val="bg1"/>
                </a:solidFill>
                <a:latin typeface="Cambria" panose="02040503050406030204" pitchFamily="18" charset="0"/>
                <a:ea typeface="Cambria" panose="02040503050406030204" pitchFamily="18" charset="0"/>
                <a:cs typeface="Calibri" panose="020F0502020204030204" pitchFamily="34" charset="0"/>
              </a:rPr>
              <a:t>« Que l’on adopte le procès-verbal de l’assemblée générale </a:t>
            </a:r>
          </a:p>
          <a:p>
            <a:pPr algn="ctr"/>
            <a:r>
              <a:rPr lang="fr-CA" sz="3600" b="1" i="1" dirty="0">
                <a:solidFill>
                  <a:schemeClr val="bg1"/>
                </a:solidFill>
                <a:latin typeface="Cambria" panose="02040503050406030204" pitchFamily="18" charset="0"/>
                <a:ea typeface="Cambria" panose="02040503050406030204" pitchFamily="18" charset="0"/>
                <a:cs typeface="Calibri" panose="020F0502020204030204" pitchFamily="34" charset="0"/>
              </a:rPr>
              <a:t>des 8 et 9 novembre 2024. »</a:t>
            </a:r>
          </a:p>
        </p:txBody>
      </p:sp>
    </p:spTree>
    <p:extLst>
      <p:ext uri="{BB962C8B-B14F-4D97-AF65-F5344CB8AC3E}">
        <p14:creationId xmlns:p14="http://schemas.microsoft.com/office/powerpoint/2010/main" val="4179679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CDE7C63-4317-1F9B-FC7B-E2BFD9A7D55E}"/>
              </a:ext>
            </a:extLst>
          </p:cNvPr>
          <p:cNvSpPr txBox="1"/>
          <p:nvPr>
            <p:custDataLst>
              <p:tags r:id="rId1"/>
            </p:custDataLst>
          </p:nvPr>
        </p:nvSpPr>
        <p:spPr>
          <a:xfrm>
            <a:off x="2260800" y="500520"/>
            <a:ext cx="8185438" cy="1200329"/>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LE SYNDICAT DES TRAVAILLEUSES ET TRAVAILLEURS DE LA CSN</a:t>
            </a:r>
          </a:p>
        </p:txBody>
      </p:sp>
      <p:sp>
        <p:nvSpPr>
          <p:cNvPr id="4" name="Espace réservé du numéro de diapositive 3">
            <a:extLst>
              <a:ext uri="{FF2B5EF4-FFF2-40B4-BE49-F238E27FC236}">
                <a16:creationId xmlns:a16="http://schemas.microsoft.com/office/drawing/2014/main" id="{E4D32112-1049-CD7C-500F-53621B50B415}"/>
              </a:ext>
            </a:extLst>
          </p:cNvPr>
          <p:cNvSpPr>
            <a:spLocks noGrp="1"/>
          </p:cNvSpPr>
          <p:nvPr>
            <p:ph type="sldNum" sz="quarter" idx="16"/>
            <p:custDataLst>
              <p:tags r:id="rId2"/>
            </p:custDataLst>
          </p:nvPr>
        </p:nvSpPr>
        <p:spPr/>
        <p:txBody>
          <a:bodyPr/>
          <a:lstStyle/>
          <a:p>
            <a:fld id="{294A09A9-5501-47C1-A89A-A340965A2BE2}" type="slidenum">
              <a:rPr lang="fr-CA" smtClean="0"/>
              <a:pPr/>
              <a:t>13</a:t>
            </a:fld>
            <a:endParaRPr lang="fr-CA" dirty="0"/>
          </a:p>
        </p:txBody>
      </p:sp>
      <p:sp>
        <p:nvSpPr>
          <p:cNvPr id="8" name="ZoneTexte 7">
            <a:extLst>
              <a:ext uri="{FF2B5EF4-FFF2-40B4-BE49-F238E27FC236}">
                <a16:creationId xmlns:a16="http://schemas.microsoft.com/office/drawing/2014/main" id="{62CDC513-AEF7-5BE3-DC1E-D1A0F776EFB7}"/>
              </a:ext>
            </a:extLst>
          </p:cNvPr>
          <p:cNvSpPr txBox="1"/>
          <p:nvPr>
            <p:custDataLst>
              <p:tags r:id="rId3"/>
            </p:custDataLst>
          </p:nvPr>
        </p:nvSpPr>
        <p:spPr>
          <a:xfrm>
            <a:off x="860769" y="3059668"/>
            <a:ext cx="10985500" cy="738664"/>
          </a:xfrm>
          <a:prstGeom prst="rect">
            <a:avLst/>
          </a:prstGeom>
          <a:noFill/>
        </p:spPr>
        <p:txBody>
          <a:bodyPr wrap="square" rtlCol="0">
            <a:spAutoFit/>
          </a:bodyPr>
          <a:lstStyle/>
          <a:p>
            <a:pPr algn="ctr"/>
            <a:r>
              <a:rPr lang="fr-CA" sz="4200" b="1" dirty="0">
                <a:solidFill>
                  <a:schemeClr val="bg1"/>
                </a:solidFill>
                <a:latin typeface="Cambria" panose="02040503050406030204" pitchFamily="18" charset="0"/>
                <a:ea typeface="Cambria" panose="02040503050406030204" pitchFamily="18" charset="0"/>
                <a:cs typeface="Calibri" panose="020F0502020204030204" pitchFamily="34" charset="0"/>
              </a:rPr>
              <a:t>6. AVIS DE MOTION</a:t>
            </a:r>
          </a:p>
        </p:txBody>
      </p:sp>
    </p:spTree>
    <p:extLst>
      <p:ext uri="{BB962C8B-B14F-4D97-AF65-F5344CB8AC3E}">
        <p14:creationId xmlns:p14="http://schemas.microsoft.com/office/powerpoint/2010/main" val="12107020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CDE7C63-4317-1F9B-FC7B-E2BFD9A7D55E}"/>
              </a:ext>
            </a:extLst>
          </p:cNvPr>
          <p:cNvSpPr txBox="1"/>
          <p:nvPr>
            <p:custDataLst>
              <p:tags r:id="rId1"/>
            </p:custDataLst>
          </p:nvPr>
        </p:nvSpPr>
        <p:spPr>
          <a:xfrm>
            <a:off x="2230320" y="774840"/>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PROPOSITION</a:t>
            </a:r>
          </a:p>
        </p:txBody>
      </p:sp>
      <p:sp>
        <p:nvSpPr>
          <p:cNvPr id="4" name="Espace réservé du numéro de diapositive 3">
            <a:extLst>
              <a:ext uri="{FF2B5EF4-FFF2-40B4-BE49-F238E27FC236}">
                <a16:creationId xmlns:a16="http://schemas.microsoft.com/office/drawing/2014/main" id="{E4D32112-1049-CD7C-500F-53621B50B415}"/>
              </a:ext>
            </a:extLst>
          </p:cNvPr>
          <p:cNvSpPr>
            <a:spLocks noGrp="1"/>
          </p:cNvSpPr>
          <p:nvPr>
            <p:ph type="sldNum" sz="quarter" idx="16"/>
            <p:custDataLst>
              <p:tags r:id="rId2"/>
            </p:custDataLst>
          </p:nvPr>
        </p:nvSpPr>
        <p:spPr/>
        <p:txBody>
          <a:bodyPr/>
          <a:lstStyle/>
          <a:p>
            <a:fld id="{294A09A9-5501-47C1-A89A-A340965A2BE2}" type="slidenum">
              <a:rPr lang="fr-CA" smtClean="0"/>
              <a:pPr/>
              <a:t>14</a:t>
            </a:fld>
            <a:endParaRPr lang="fr-CA" dirty="0"/>
          </a:p>
        </p:txBody>
      </p:sp>
      <p:sp>
        <p:nvSpPr>
          <p:cNvPr id="8" name="ZoneTexte 7">
            <a:extLst>
              <a:ext uri="{FF2B5EF4-FFF2-40B4-BE49-F238E27FC236}">
                <a16:creationId xmlns:a16="http://schemas.microsoft.com/office/drawing/2014/main" id="{62CDC513-AEF7-5BE3-DC1E-D1A0F776EFB7}"/>
              </a:ext>
            </a:extLst>
          </p:cNvPr>
          <p:cNvSpPr txBox="1"/>
          <p:nvPr>
            <p:custDataLst>
              <p:tags r:id="rId3"/>
            </p:custDataLst>
          </p:nvPr>
        </p:nvSpPr>
        <p:spPr>
          <a:xfrm>
            <a:off x="1530059" y="3002280"/>
            <a:ext cx="9585960" cy="1754326"/>
          </a:xfrm>
          <a:prstGeom prst="rect">
            <a:avLst/>
          </a:prstGeom>
          <a:solidFill>
            <a:srgbClr val="B6CE9F"/>
          </a:solidFill>
        </p:spPr>
        <p:txBody>
          <a:bodyPr wrap="square" rtlCol="0">
            <a:spAutoFit/>
          </a:bodyPr>
          <a:lstStyle/>
          <a:p>
            <a:pPr algn="ctr"/>
            <a:r>
              <a:rPr lang="fr-CA" sz="3600" b="1" i="1" dirty="0">
                <a:solidFill>
                  <a:schemeClr val="bg1"/>
                </a:solidFill>
                <a:latin typeface="Cambria" panose="02040503050406030204" pitchFamily="18" charset="0"/>
                <a:ea typeface="Cambria" panose="02040503050406030204" pitchFamily="18" charset="0"/>
                <a:cs typeface="Calibri" panose="020F0502020204030204" pitchFamily="34" charset="0"/>
              </a:rPr>
              <a:t>« Que l’assemblée générale se saisisse de l’avis de motion sur les statuts et règlements.»</a:t>
            </a:r>
          </a:p>
        </p:txBody>
      </p:sp>
    </p:spTree>
    <p:extLst>
      <p:ext uri="{BB962C8B-B14F-4D97-AF65-F5344CB8AC3E}">
        <p14:creationId xmlns:p14="http://schemas.microsoft.com/office/powerpoint/2010/main" val="19713756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CDE7C63-4317-1F9B-FC7B-E2BFD9A7D55E}"/>
              </a:ext>
            </a:extLst>
          </p:cNvPr>
          <p:cNvSpPr txBox="1"/>
          <p:nvPr>
            <p:custDataLst>
              <p:tags r:id="rId1"/>
            </p:custDataLst>
          </p:nvPr>
        </p:nvSpPr>
        <p:spPr>
          <a:xfrm>
            <a:off x="2260800" y="500520"/>
            <a:ext cx="8185438" cy="1200329"/>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LE SYNDICAT DES TRAVAILLEUSES ET TRAVAILLEURS DE LA CSN</a:t>
            </a:r>
          </a:p>
        </p:txBody>
      </p:sp>
      <p:sp>
        <p:nvSpPr>
          <p:cNvPr id="4" name="Espace réservé du numéro de diapositive 3">
            <a:extLst>
              <a:ext uri="{FF2B5EF4-FFF2-40B4-BE49-F238E27FC236}">
                <a16:creationId xmlns:a16="http://schemas.microsoft.com/office/drawing/2014/main" id="{E4D32112-1049-CD7C-500F-53621B50B415}"/>
              </a:ext>
            </a:extLst>
          </p:cNvPr>
          <p:cNvSpPr>
            <a:spLocks noGrp="1"/>
          </p:cNvSpPr>
          <p:nvPr>
            <p:ph type="sldNum" sz="quarter" idx="16"/>
            <p:custDataLst>
              <p:tags r:id="rId2"/>
            </p:custDataLst>
          </p:nvPr>
        </p:nvSpPr>
        <p:spPr/>
        <p:txBody>
          <a:bodyPr/>
          <a:lstStyle/>
          <a:p>
            <a:fld id="{294A09A9-5501-47C1-A89A-A340965A2BE2}" type="slidenum">
              <a:rPr lang="fr-CA" smtClean="0"/>
              <a:pPr/>
              <a:t>15</a:t>
            </a:fld>
            <a:endParaRPr lang="fr-CA" dirty="0"/>
          </a:p>
        </p:txBody>
      </p:sp>
      <p:sp>
        <p:nvSpPr>
          <p:cNvPr id="8" name="ZoneTexte 7">
            <a:extLst>
              <a:ext uri="{FF2B5EF4-FFF2-40B4-BE49-F238E27FC236}">
                <a16:creationId xmlns:a16="http://schemas.microsoft.com/office/drawing/2014/main" id="{62CDC513-AEF7-5BE3-DC1E-D1A0F776EFB7}"/>
              </a:ext>
            </a:extLst>
          </p:cNvPr>
          <p:cNvSpPr txBox="1"/>
          <p:nvPr>
            <p:custDataLst>
              <p:tags r:id="rId3"/>
            </p:custDataLst>
          </p:nvPr>
        </p:nvSpPr>
        <p:spPr>
          <a:xfrm>
            <a:off x="860769" y="3059668"/>
            <a:ext cx="10985500" cy="738664"/>
          </a:xfrm>
          <a:prstGeom prst="rect">
            <a:avLst/>
          </a:prstGeom>
          <a:noFill/>
        </p:spPr>
        <p:txBody>
          <a:bodyPr wrap="square" rtlCol="0">
            <a:spAutoFit/>
          </a:bodyPr>
          <a:lstStyle/>
          <a:p>
            <a:pPr algn="ctr"/>
            <a:r>
              <a:rPr lang="fr-CA" sz="4200" b="1" dirty="0">
                <a:solidFill>
                  <a:schemeClr val="bg1"/>
                </a:solidFill>
                <a:latin typeface="Cambria" panose="02040503050406030204" pitchFamily="18" charset="0"/>
                <a:ea typeface="Cambria" panose="02040503050406030204" pitchFamily="18" charset="0"/>
                <a:cs typeface="Calibri" panose="020F0502020204030204" pitchFamily="34" charset="0"/>
              </a:rPr>
              <a:t>7. COMITÉ AD HOC SUR LA PALESTINE</a:t>
            </a:r>
          </a:p>
        </p:txBody>
      </p:sp>
    </p:spTree>
    <p:extLst>
      <p:ext uri="{BB962C8B-B14F-4D97-AF65-F5344CB8AC3E}">
        <p14:creationId xmlns:p14="http://schemas.microsoft.com/office/powerpoint/2010/main" val="2767514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CDE7C63-4317-1F9B-FC7B-E2BFD9A7D55E}"/>
              </a:ext>
            </a:extLst>
          </p:cNvPr>
          <p:cNvSpPr txBox="1"/>
          <p:nvPr>
            <p:custDataLst>
              <p:tags r:id="rId1"/>
            </p:custDataLst>
          </p:nvPr>
        </p:nvSpPr>
        <p:spPr>
          <a:xfrm>
            <a:off x="2230320" y="774840"/>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PROPOSITION</a:t>
            </a:r>
          </a:p>
        </p:txBody>
      </p:sp>
      <p:sp>
        <p:nvSpPr>
          <p:cNvPr id="4" name="Espace réservé du numéro de diapositive 3">
            <a:extLst>
              <a:ext uri="{FF2B5EF4-FFF2-40B4-BE49-F238E27FC236}">
                <a16:creationId xmlns:a16="http://schemas.microsoft.com/office/drawing/2014/main" id="{E4D32112-1049-CD7C-500F-53621B50B415}"/>
              </a:ext>
            </a:extLst>
          </p:cNvPr>
          <p:cNvSpPr>
            <a:spLocks noGrp="1"/>
          </p:cNvSpPr>
          <p:nvPr>
            <p:ph type="sldNum" sz="quarter" idx="16"/>
            <p:custDataLst>
              <p:tags r:id="rId2"/>
            </p:custDataLst>
          </p:nvPr>
        </p:nvSpPr>
        <p:spPr/>
        <p:txBody>
          <a:bodyPr/>
          <a:lstStyle/>
          <a:p>
            <a:fld id="{294A09A9-5501-47C1-A89A-A340965A2BE2}" type="slidenum">
              <a:rPr lang="fr-CA" smtClean="0"/>
              <a:pPr/>
              <a:t>16</a:t>
            </a:fld>
            <a:endParaRPr lang="fr-CA" dirty="0"/>
          </a:p>
        </p:txBody>
      </p:sp>
      <p:sp>
        <p:nvSpPr>
          <p:cNvPr id="8" name="ZoneTexte 7">
            <a:extLst>
              <a:ext uri="{FF2B5EF4-FFF2-40B4-BE49-F238E27FC236}">
                <a16:creationId xmlns:a16="http://schemas.microsoft.com/office/drawing/2014/main" id="{62CDC513-AEF7-5BE3-DC1E-D1A0F776EFB7}"/>
              </a:ext>
            </a:extLst>
          </p:cNvPr>
          <p:cNvSpPr txBox="1"/>
          <p:nvPr>
            <p:custDataLst>
              <p:tags r:id="rId3"/>
            </p:custDataLst>
          </p:nvPr>
        </p:nvSpPr>
        <p:spPr>
          <a:xfrm>
            <a:off x="1530059" y="3002280"/>
            <a:ext cx="9585960" cy="1200329"/>
          </a:xfrm>
          <a:prstGeom prst="rect">
            <a:avLst/>
          </a:prstGeom>
          <a:solidFill>
            <a:srgbClr val="B6CE9F"/>
          </a:solidFill>
        </p:spPr>
        <p:txBody>
          <a:bodyPr wrap="square" rtlCol="0">
            <a:spAutoFit/>
          </a:bodyPr>
          <a:lstStyle/>
          <a:p>
            <a:pPr algn="ctr"/>
            <a:r>
              <a:rPr lang="fr-CA" sz="3600" b="1" i="1" dirty="0">
                <a:solidFill>
                  <a:schemeClr val="bg1"/>
                </a:solidFill>
                <a:latin typeface="Cambria" panose="02040503050406030204" pitchFamily="18" charset="0"/>
                <a:ea typeface="Cambria" panose="02040503050406030204" pitchFamily="18" charset="0"/>
                <a:cs typeface="Calibri" panose="020F0502020204030204" pitchFamily="34" charset="0"/>
              </a:rPr>
              <a:t>« Que l’on reçoive le rapport de la présidence sur le comité ad hoc sur la Palestine.»</a:t>
            </a:r>
          </a:p>
        </p:txBody>
      </p:sp>
    </p:spTree>
    <p:extLst>
      <p:ext uri="{BB962C8B-B14F-4D97-AF65-F5344CB8AC3E}">
        <p14:creationId xmlns:p14="http://schemas.microsoft.com/office/powerpoint/2010/main" val="2582042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CDE7C63-4317-1F9B-FC7B-E2BFD9A7D55E}"/>
              </a:ext>
            </a:extLst>
          </p:cNvPr>
          <p:cNvSpPr txBox="1"/>
          <p:nvPr>
            <p:custDataLst>
              <p:tags r:id="rId1"/>
            </p:custDataLst>
          </p:nvPr>
        </p:nvSpPr>
        <p:spPr>
          <a:xfrm>
            <a:off x="2260800" y="500520"/>
            <a:ext cx="8185438" cy="1200329"/>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LE SYNDICAT DES TRAVAILLEUSES ET TRAVAILLEURS DE LA CSN</a:t>
            </a:r>
          </a:p>
        </p:txBody>
      </p:sp>
      <p:sp>
        <p:nvSpPr>
          <p:cNvPr id="4" name="Espace réservé du numéro de diapositive 3">
            <a:extLst>
              <a:ext uri="{FF2B5EF4-FFF2-40B4-BE49-F238E27FC236}">
                <a16:creationId xmlns:a16="http://schemas.microsoft.com/office/drawing/2014/main" id="{E4D32112-1049-CD7C-500F-53621B50B415}"/>
              </a:ext>
            </a:extLst>
          </p:cNvPr>
          <p:cNvSpPr>
            <a:spLocks noGrp="1"/>
          </p:cNvSpPr>
          <p:nvPr>
            <p:ph type="sldNum" sz="quarter" idx="16"/>
            <p:custDataLst>
              <p:tags r:id="rId2"/>
            </p:custDataLst>
          </p:nvPr>
        </p:nvSpPr>
        <p:spPr/>
        <p:txBody>
          <a:bodyPr/>
          <a:lstStyle/>
          <a:p>
            <a:fld id="{294A09A9-5501-47C1-A89A-A340965A2BE2}" type="slidenum">
              <a:rPr lang="fr-CA" smtClean="0"/>
              <a:pPr/>
              <a:t>17</a:t>
            </a:fld>
            <a:endParaRPr lang="fr-CA" dirty="0"/>
          </a:p>
        </p:txBody>
      </p:sp>
      <p:sp>
        <p:nvSpPr>
          <p:cNvPr id="8" name="ZoneTexte 7">
            <a:extLst>
              <a:ext uri="{FF2B5EF4-FFF2-40B4-BE49-F238E27FC236}">
                <a16:creationId xmlns:a16="http://schemas.microsoft.com/office/drawing/2014/main" id="{62CDC513-AEF7-5BE3-DC1E-D1A0F776EFB7}"/>
              </a:ext>
            </a:extLst>
          </p:cNvPr>
          <p:cNvSpPr txBox="1"/>
          <p:nvPr>
            <p:custDataLst>
              <p:tags r:id="rId3"/>
            </p:custDataLst>
          </p:nvPr>
        </p:nvSpPr>
        <p:spPr>
          <a:xfrm>
            <a:off x="860769" y="3059668"/>
            <a:ext cx="10985500" cy="1384995"/>
          </a:xfrm>
          <a:prstGeom prst="rect">
            <a:avLst/>
          </a:prstGeom>
          <a:noFill/>
        </p:spPr>
        <p:txBody>
          <a:bodyPr wrap="square" rtlCol="0">
            <a:spAutoFit/>
          </a:bodyPr>
          <a:lstStyle/>
          <a:p>
            <a:pPr algn="ctr"/>
            <a:r>
              <a:rPr lang="fr-CA" sz="4200" b="1" dirty="0">
                <a:solidFill>
                  <a:schemeClr val="bg1"/>
                </a:solidFill>
                <a:latin typeface="Cambria" panose="02040503050406030204" pitchFamily="18" charset="0"/>
                <a:ea typeface="Cambria" panose="02040503050406030204" pitchFamily="18" charset="0"/>
                <a:cs typeface="Calibri" panose="020F0502020204030204" pitchFamily="34" charset="0"/>
              </a:rPr>
              <a:t>8. MODIFICATIONS À LA CONVENTION COLLECTIVE</a:t>
            </a:r>
          </a:p>
        </p:txBody>
      </p:sp>
    </p:spTree>
    <p:extLst>
      <p:ext uri="{BB962C8B-B14F-4D97-AF65-F5344CB8AC3E}">
        <p14:creationId xmlns:p14="http://schemas.microsoft.com/office/powerpoint/2010/main" val="8517678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CDE7C63-4317-1F9B-FC7B-E2BFD9A7D55E}"/>
              </a:ext>
            </a:extLst>
          </p:cNvPr>
          <p:cNvSpPr txBox="1"/>
          <p:nvPr>
            <p:custDataLst>
              <p:tags r:id="rId1"/>
            </p:custDataLst>
          </p:nvPr>
        </p:nvSpPr>
        <p:spPr>
          <a:xfrm>
            <a:off x="2260800" y="701039"/>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A" sz="3600" b="1" spc="-68" dirty="0">
                <a:solidFill>
                  <a:prstClr val="white"/>
                </a:solidFill>
                <a:latin typeface="Cambria"/>
              </a:rPr>
              <a:t>ENTENTE SUR LES CONGÉS</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
        <p:nvSpPr>
          <p:cNvPr id="4" name="Espace réservé du numéro de diapositive 3">
            <a:extLst>
              <a:ext uri="{FF2B5EF4-FFF2-40B4-BE49-F238E27FC236}">
                <a16:creationId xmlns:a16="http://schemas.microsoft.com/office/drawing/2014/main" id="{E4D32112-1049-CD7C-500F-53621B50B415}"/>
              </a:ext>
            </a:extLst>
          </p:cNvPr>
          <p:cNvSpPr>
            <a:spLocks noGrp="1"/>
          </p:cNvSpPr>
          <p:nvPr>
            <p:ph type="sldNum" sz="quarter" idx="16"/>
            <p:custDataLst>
              <p:tags r:id="rId2"/>
            </p:custDataLst>
          </p:nvPr>
        </p:nvSpPr>
        <p:spPr/>
        <p:txBody>
          <a:bodyPr/>
          <a:lstStyle/>
          <a:p>
            <a:fld id="{294A09A9-5501-47C1-A89A-A340965A2BE2}" type="slidenum">
              <a:rPr lang="fr-CA" smtClean="0"/>
              <a:pPr/>
              <a:t>18</a:t>
            </a:fld>
            <a:endParaRPr lang="fr-CA" dirty="0"/>
          </a:p>
        </p:txBody>
      </p:sp>
      <p:sp>
        <p:nvSpPr>
          <p:cNvPr id="8" name="ZoneTexte 7">
            <a:extLst>
              <a:ext uri="{FF2B5EF4-FFF2-40B4-BE49-F238E27FC236}">
                <a16:creationId xmlns:a16="http://schemas.microsoft.com/office/drawing/2014/main" id="{62CDC513-AEF7-5BE3-DC1E-D1A0F776EFB7}"/>
              </a:ext>
            </a:extLst>
          </p:cNvPr>
          <p:cNvSpPr txBox="1"/>
          <p:nvPr>
            <p:custDataLst>
              <p:tags r:id="rId3"/>
            </p:custDataLst>
          </p:nvPr>
        </p:nvSpPr>
        <p:spPr>
          <a:xfrm>
            <a:off x="860769" y="3059668"/>
            <a:ext cx="10985500" cy="738664"/>
          </a:xfrm>
          <a:prstGeom prst="rect">
            <a:avLst/>
          </a:prstGeom>
          <a:noFill/>
        </p:spPr>
        <p:txBody>
          <a:bodyPr wrap="square" rtlCol="0">
            <a:spAutoFit/>
          </a:bodyPr>
          <a:lstStyle/>
          <a:p>
            <a:pPr algn="ctr"/>
            <a:r>
              <a:rPr lang="fr-CA" sz="4200" b="1" dirty="0">
                <a:solidFill>
                  <a:schemeClr val="bg1"/>
                </a:solidFill>
                <a:latin typeface="Cambria" panose="02040503050406030204" pitchFamily="18" charset="0"/>
                <a:ea typeface="Cambria" panose="02040503050406030204" pitchFamily="18" charset="0"/>
                <a:cs typeface="Calibri" panose="020F0502020204030204" pitchFamily="34" charset="0"/>
              </a:rPr>
              <a:t>Entente sur les congés</a:t>
            </a:r>
          </a:p>
        </p:txBody>
      </p:sp>
    </p:spTree>
    <p:extLst>
      <p:ext uri="{BB962C8B-B14F-4D97-AF65-F5344CB8AC3E}">
        <p14:creationId xmlns:p14="http://schemas.microsoft.com/office/powerpoint/2010/main" val="861147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CDE7C63-4317-1F9B-FC7B-E2BFD9A7D55E}"/>
              </a:ext>
            </a:extLst>
          </p:cNvPr>
          <p:cNvSpPr txBox="1"/>
          <p:nvPr>
            <p:custDataLst>
              <p:tags r:id="rId1"/>
            </p:custDataLst>
          </p:nvPr>
        </p:nvSpPr>
        <p:spPr>
          <a:xfrm>
            <a:off x="2301897" y="736825"/>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A" sz="3600" b="1" spc="-68" dirty="0">
                <a:solidFill>
                  <a:prstClr val="white"/>
                </a:solidFill>
                <a:latin typeface="Cambria"/>
              </a:rPr>
              <a:t>ENTENTE SUR LES CONGÉS</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
        <p:nvSpPr>
          <p:cNvPr id="4" name="Espace réservé du numéro de diapositive 3">
            <a:extLst>
              <a:ext uri="{FF2B5EF4-FFF2-40B4-BE49-F238E27FC236}">
                <a16:creationId xmlns:a16="http://schemas.microsoft.com/office/drawing/2014/main" id="{E4D32112-1049-CD7C-500F-53621B50B415}"/>
              </a:ext>
            </a:extLst>
          </p:cNvPr>
          <p:cNvSpPr>
            <a:spLocks noGrp="1"/>
          </p:cNvSpPr>
          <p:nvPr>
            <p:ph type="sldNum" sz="quarter" idx="16"/>
            <p:custDataLst>
              <p:tags r:id="rId2"/>
            </p:custDataLst>
          </p:nvPr>
        </p:nvSpPr>
        <p:spPr/>
        <p:txBody>
          <a:bodyPr/>
          <a:lstStyle/>
          <a:p>
            <a:fld id="{294A09A9-5501-47C1-A89A-A340965A2BE2}" type="slidenum">
              <a:rPr lang="fr-CA" smtClean="0"/>
              <a:pPr/>
              <a:t>19</a:t>
            </a:fld>
            <a:endParaRPr lang="fr-CA" dirty="0"/>
          </a:p>
        </p:txBody>
      </p:sp>
      <p:sp>
        <p:nvSpPr>
          <p:cNvPr id="8" name="ZoneTexte 7">
            <a:extLst>
              <a:ext uri="{FF2B5EF4-FFF2-40B4-BE49-F238E27FC236}">
                <a16:creationId xmlns:a16="http://schemas.microsoft.com/office/drawing/2014/main" id="{62CDC513-AEF7-5BE3-DC1E-D1A0F776EFB7}"/>
              </a:ext>
            </a:extLst>
          </p:cNvPr>
          <p:cNvSpPr txBox="1"/>
          <p:nvPr>
            <p:custDataLst>
              <p:tags r:id="rId3"/>
            </p:custDataLst>
          </p:nvPr>
        </p:nvSpPr>
        <p:spPr>
          <a:xfrm>
            <a:off x="1325366" y="2083624"/>
            <a:ext cx="10541451" cy="3888244"/>
          </a:xfrm>
          <a:prstGeom prst="rect">
            <a:avLst/>
          </a:prstGeom>
          <a:noFill/>
        </p:spPr>
        <p:txBody>
          <a:bodyPr wrap="square" rtlCol="0">
            <a:spAutoFit/>
          </a:bodyPr>
          <a:lstStyle/>
          <a:p>
            <a:r>
              <a:rPr lang="fr-CA" sz="2000" b="1"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Congés pour raisons personnelles - article 28.01 e)</a:t>
            </a:r>
            <a:endPar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3.1 </a:t>
            </a:r>
            <a:r>
              <a:rPr lang="fr-CA" sz="2000" u="sng"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Élargissement des règles applicables aux congés pour raisons personnelles</a:t>
            </a:r>
            <a:endPar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 </a:t>
            </a:r>
          </a:p>
          <a:p>
            <a:pPr marL="342900" lvl="0" indent="-342900">
              <a:spcAft>
                <a:spcPts val="420"/>
              </a:spcAft>
              <a:buFont typeface="Symbol" panose="05050102010706020507" pitchFamily="18" charset="2"/>
              <a:buChar char=""/>
            </a:pPr>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Les congés pour raisons personnelles peuvent être utilisés en bloc maximal de deux (2) congés à la fois.</a:t>
            </a:r>
          </a:p>
          <a:p>
            <a:pPr marL="342900" lvl="0" indent="-342900">
              <a:buFont typeface="Symbol" panose="05050102010706020507" pitchFamily="18" charset="2"/>
              <a:buChar char=""/>
            </a:pPr>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Ces congés ne peuvent être collés à tout autre motif d’absence, comme des vacances, des congés sabbatiques, de récupération et des reprises d’heures supplémentaires (par exemple: quatre (4) jours de vacances suivis d’un congé pour raisons personnelles à la cinquième journée dans une même semaine).</a:t>
            </a:r>
          </a:p>
          <a:p>
            <a:pPr marL="457200"/>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 </a:t>
            </a:r>
          </a:p>
          <a:p>
            <a:pPr marL="342900" lvl="0" indent="-342900">
              <a:spcAft>
                <a:spcPts val="405"/>
              </a:spcAft>
              <a:buFont typeface="Symbol" panose="05050102010706020507" pitchFamily="18" charset="2"/>
              <a:buChar char=""/>
            </a:pPr>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Ces congés sont divisibles en demi-journée, mais pas en heure.</a:t>
            </a:r>
          </a:p>
          <a:p>
            <a:pPr marL="342900" lvl="0" indent="-342900">
              <a:buFont typeface="Symbol" panose="05050102010706020507" pitchFamily="18" charset="2"/>
              <a:buChar char=""/>
            </a:pPr>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Tous les autres congés pour raisons personnelles sont pris en conformité de l’article 28.04.</a:t>
            </a:r>
          </a:p>
        </p:txBody>
      </p:sp>
    </p:spTree>
    <p:extLst>
      <p:ext uri="{BB962C8B-B14F-4D97-AF65-F5344CB8AC3E}">
        <p14:creationId xmlns:p14="http://schemas.microsoft.com/office/powerpoint/2010/main" val="3849682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CDE7C63-4317-1F9B-FC7B-E2BFD9A7D55E}"/>
              </a:ext>
            </a:extLst>
          </p:cNvPr>
          <p:cNvSpPr txBox="1"/>
          <p:nvPr>
            <p:custDataLst>
              <p:tags r:id="rId1"/>
            </p:custDataLst>
          </p:nvPr>
        </p:nvSpPr>
        <p:spPr>
          <a:xfrm>
            <a:off x="2260800" y="485280"/>
            <a:ext cx="8185438" cy="1200329"/>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LE SYNDICAT DES TRAVAILLEUSES ET TRAVAILLEURS DE LA CSN</a:t>
            </a:r>
          </a:p>
        </p:txBody>
      </p:sp>
      <p:sp>
        <p:nvSpPr>
          <p:cNvPr id="4" name="Espace réservé du numéro de diapositive 3">
            <a:extLst>
              <a:ext uri="{FF2B5EF4-FFF2-40B4-BE49-F238E27FC236}">
                <a16:creationId xmlns:a16="http://schemas.microsoft.com/office/drawing/2014/main" id="{E4D32112-1049-CD7C-500F-53621B50B415}"/>
              </a:ext>
            </a:extLst>
          </p:cNvPr>
          <p:cNvSpPr>
            <a:spLocks noGrp="1"/>
          </p:cNvSpPr>
          <p:nvPr>
            <p:ph type="sldNum" sz="quarter" idx="16"/>
            <p:custDataLst>
              <p:tags r:id="rId2"/>
            </p:custDataLst>
          </p:nvPr>
        </p:nvSpPr>
        <p:spPr/>
        <p:txBody>
          <a:bodyPr/>
          <a:lstStyle/>
          <a:p>
            <a:fld id="{294A09A9-5501-47C1-A89A-A340965A2BE2}" type="slidenum">
              <a:rPr lang="fr-CA" smtClean="0"/>
              <a:pPr/>
              <a:t>2</a:t>
            </a:fld>
            <a:endParaRPr lang="fr-CA" dirty="0"/>
          </a:p>
        </p:txBody>
      </p:sp>
      <p:sp>
        <p:nvSpPr>
          <p:cNvPr id="8" name="ZoneTexte 7">
            <a:extLst>
              <a:ext uri="{FF2B5EF4-FFF2-40B4-BE49-F238E27FC236}">
                <a16:creationId xmlns:a16="http://schemas.microsoft.com/office/drawing/2014/main" id="{62CDC513-AEF7-5BE3-DC1E-D1A0F776EFB7}"/>
              </a:ext>
            </a:extLst>
          </p:cNvPr>
          <p:cNvSpPr txBox="1"/>
          <p:nvPr>
            <p:custDataLst>
              <p:tags r:id="rId3"/>
            </p:custDataLst>
          </p:nvPr>
        </p:nvSpPr>
        <p:spPr>
          <a:xfrm>
            <a:off x="624841" y="3429000"/>
            <a:ext cx="10985500" cy="1384995"/>
          </a:xfrm>
          <a:prstGeom prst="rect">
            <a:avLst/>
          </a:prstGeom>
          <a:noFill/>
        </p:spPr>
        <p:txBody>
          <a:bodyPr wrap="square" rtlCol="0">
            <a:spAutoFit/>
          </a:bodyPr>
          <a:lstStyle/>
          <a:p>
            <a:pPr algn="ctr"/>
            <a:r>
              <a:rPr lang="fr-CA" sz="4200" b="1" dirty="0">
                <a:solidFill>
                  <a:schemeClr val="bg1"/>
                </a:solidFill>
                <a:latin typeface="Cambria" panose="02040503050406030204" pitchFamily="18" charset="0"/>
                <a:ea typeface="Cambria" panose="02040503050406030204" pitchFamily="18" charset="0"/>
                <a:cs typeface="Calibri" panose="020F0502020204030204" pitchFamily="34" charset="0"/>
              </a:rPr>
              <a:t>1. OUVERTURE</a:t>
            </a:r>
            <a:br>
              <a:rPr lang="fr-CA" sz="4200" b="1" dirty="0">
                <a:solidFill>
                  <a:schemeClr val="bg1"/>
                </a:solidFill>
                <a:latin typeface="Cambria" panose="02040503050406030204" pitchFamily="18" charset="0"/>
                <a:ea typeface="Cambria" panose="02040503050406030204" pitchFamily="18" charset="0"/>
                <a:cs typeface="Calibri" panose="020F0502020204030204" pitchFamily="34" charset="0"/>
              </a:rPr>
            </a:br>
            <a:endParaRPr lang="fr-CA" sz="4200" b="1" dirty="0">
              <a:solidFill>
                <a:schemeClr val="bg1"/>
              </a:solidFill>
              <a:latin typeface="Cambria" panose="02040503050406030204" pitchFamily="18" charset="0"/>
              <a:ea typeface="Cambria" panose="02040503050406030204" pitchFamily="18" charset="0"/>
              <a:cs typeface="Calibri" panose="020F0502020204030204" pitchFamily="34" charset="0"/>
            </a:endParaRPr>
          </a:p>
        </p:txBody>
      </p:sp>
    </p:spTree>
    <p:extLst>
      <p:ext uri="{BB962C8B-B14F-4D97-AF65-F5344CB8AC3E}">
        <p14:creationId xmlns:p14="http://schemas.microsoft.com/office/powerpoint/2010/main" val="42060358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CDE7C63-4317-1F9B-FC7B-E2BFD9A7D55E}"/>
              </a:ext>
            </a:extLst>
          </p:cNvPr>
          <p:cNvSpPr txBox="1"/>
          <p:nvPr>
            <p:custDataLst>
              <p:tags r:id="rId1"/>
            </p:custDataLst>
          </p:nvPr>
        </p:nvSpPr>
        <p:spPr>
          <a:xfrm>
            <a:off x="2199155" y="726552"/>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A" sz="3600" b="1" spc="-68" dirty="0">
                <a:solidFill>
                  <a:prstClr val="white"/>
                </a:solidFill>
                <a:latin typeface="Cambria"/>
              </a:rPr>
              <a:t>ENTENTE SUR LES CONGÉS</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
        <p:nvSpPr>
          <p:cNvPr id="4" name="Espace réservé du numéro de diapositive 3">
            <a:extLst>
              <a:ext uri="{FF2B5EF4-FFF2-40B4-BE49-F238E27FC236}">
                <a16:creationId xmlns:a16="http://schemas.microsoft.com/office/drawing/2014/main" id="{E4D32112-1049-CD7C-500F-53621B50B415}"/>
              </a:ext>
            </a:extLst>
          </p:cNvPr>
          <p:cNvSpPr>
            <a:spLocks noGrp="1"/>
          </p:cNvSpPr>
          <p:nvPr>
            <p:ph type="sldNum" sz="quarter" idx="16"/>
            <p:custDataLst>
              <p:tags r:id="rId2"/>
            </p:custDataLst>
          </p:nvPr>
        </p:nvSpPr>
        <p:spPr/>
        <p:txBody>
          <a:bodyPr/>
          <a:lstStyle/>
          <a:p>
            <a:fld id="{294A09A9-5501-47C1-A89A-A340965A2BE2}" type="slidenum">
              <a:rPr lang="fr-CA" smtClean="0"/>
              <a:pPr/>
              <a:t>20</a:t>
            </a:fld>
            <a:endParaRPr lang="fr-CA" dirty="0"/>
          </a:p>
        </p:txBody>
      </p:sp>
      <p:sp>
        <p:nvSpPr>
          <p:cNvPr id="8" name="ZoneTexte 7">
            <a:extLst>
              <a:ext uri="{FF2B5EF4-FFF2-40B4-BE49-F238E27FC236}">
                <a16:creationId xmlns:a16="http://schemas.microsoft.com/office/drawing/2014/main" id="{62CDC513-AEF7-5BE3-DC1E-D1A0F776EFB7}"/>
              </a:ext>
            </a:extLst>
          </p:cNvPr>
          <p:cNvSpPr txBox="1"/>
          <p:nvPr>
            <p:custDataLst>
              <p:tags r:id="rId3"/>
            </p:custDataLst>
          </p:nvPr>
        </p:nvSpPr>
        <p:spPr>
          <a:xfrm>
            <a:off x="922414" y="2289107"/>
            <a:ext cx="10985500" cy="2726387"/>
          </a:xfrm>
          <a:prstGeom prst="rect">
            <a:avLst/>
          </a:prstGeom>
          <a:noFill/>
        </p:spPr>
        <p:txBody>
          <a:bodyPr wrap="square" rtlCol="0">
            <a:spAutoFit/>
          </a:bodyPr>
          <a:lstStyle/>
          <a:p>
            <a:r>
              <a:rPr lang="fr-CA" sz="2400" dirty="0">
                <a:solidFill>
                  <a:schemeClr val="bg1"/>
                </a:solidFill>
                <a:effectLst/>
                <a:latin typeface="Cambria" panose="02040503050406030204" pitchFamily="18" charset="0"/>
                <a:ea typeface="Cambria" panose="02040503050406030204" pitchFamily="18" charset="0"/>
                <a:cs typeface="Cambria" panose="02040503050406030204" pitchFamily="18" charset="0"/>
              </a:rPr>
              <a:t>Malgré ce qui précède, un congé pour raisons personnelles peut être utilisé le vendredi précédent ou le lundi suivant une semaine de vacances. Ce congé doit être accordé en conformité avec l’article 26.04.</a:t>
            </a:r>
          </a:p>
          <a:p>
            <a:r>
              <a:rPr lang="fr-CA" sz="2400" dirty="0">
                <a:solidFill>
                  <a:schemeClr val="bg1"/>
                </a:solidFill>
                <a:effectLst/>
                <a:latin typeface="Cambria" panose="02040503050406030204" pitchFamily="18" charset="0"/>
                <a:ea typeface="Cambria" panose="02040503050406030204" pitchFamily="18" charset="0"/>
                <a:cs typeface="Cambria" panose="02040503050406030204" pitchFamily="18" charset="0"/>
              </a:rPr>
              <a:t> </a:t>
            </a:r>
          </a:p>
          <a:p>
            <a:pPr>
              <a:lnSpc>
                <a:spcPct val="107000"/>
              </a:lnSpc>
              <a:spcAft>
                <a:spcPts val="800"/>
              </a:spcAft>
            </a:pPr>
            <a:r>
              <a:rPr lang="fr-CA" sz="24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De plus, une journée de congé pour raisons personnelles peut être collée à un jour férié à l’exception de la période du congé des fêtes. Ce congé doit être accordé en conformité avec l’article 26.04. Les motifs d’absence ne sont pas requis.</a:t>
            </a:r>
          </a:p>
        </p:txBody>
      </p:sp>
    </p:spTree>
    <p:extLst>
      <p:ext uri="{BB962C8B-B14F-4D97-AF65-F5344CB8AC3E}">
        <p14:creationId xmlns:p14="http://schemas.microsoft.com/office/powerpoint/2010/main" val="25879860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CDE7C63-4317-1F9B-FC7B-E2BFD9A7D55E}"/>
              </a:ext>
            </a:extLst>
          </p:cNvPr>
          <p:cNvSpPr txBox="1"/>
          <p:nvPr>
            <p:custDataLst>
              <p:tags r:id="rId1"/>
            </p:custDataLst>
          </p:nvPr>
        </p:nvSpPr>
        <p:spPr>
          <a:xfrm>
            <a:off x="2219703" y="777923"/>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A" sz="3600" b="1" spc="-68" dirty="0">
                <a:solidFill>
                  <a:prstClr val="white"/>
                </a:solidFill>
                <a:latin typeface="Cambria"/>
              </a:rPr>
              <a:t>ENTENTE SUR LES CONGÉS</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
        <p:nvSpPr>
          <p:cNvPr id="4" name="Espace réservé du numéro de diapositive 3">
            <a:extLst>
              <a:ext uri="{FF2B5EF4-FFF2-40B4-BE49-F238E27FC236}">
                <a16:creationId xmlns:a16="http://schemas.microsoft.com/office/drawing/2014/main" id="{E4D32112-1049-CD7C-500F-53621B50B415}"/>
              </a:ext>
            </a:extLst>
          </p:cNvPr>
          <p:cNvSpPr>
            <a:spLocks noGrp="1"/>
          </p:cNvSpPr>
          <p:nvPr>
            <p:ph type="sldNum" sz="quarter" idx="16"/>
            <p:custDataLst>
              <p:tags r:id="rId2"/>
            </p:custDataLst>
          </p:nvPr>
        </p:nvSpPr>
        <p:spPr/>
        <p:txBody>
          <a:bodyPr/>
          <a:lstStyle/>
          <a:p>
            <a:fld id="{294A09A9-5501-47C1-A89A-A340965A2BE2}" type="slidenum">
              <a:rPr lang="fr-CA" smtClean="0"/>
              <a:pPr/>
              <a:t>21</a:t>
            </a:fld>
            <a:endParaRPr lang="fr-CA" dirty="0"/>
          </a:p>
        </p:txBody>
      </p:sp>
      <p:sp>
        <p:nvSpPr>
          <p:cNvPr id="8" name="ZoneTexte 7">
            <a:extLst>
              <a:ext uri="{FF2B5EF4-FFF2-40B4-BE49-F238E27FC236}">
                <a16:creationId xmlns:a16="http://schemas.microsoft.com/office/drawing/2014/main" id="{62CDC513-AEF7-5BE3-DC1E-D1A0F776EFB7}"/>
              </a:ext>
            </a:extLst>
          </p:cNvPr>
          <p:cNvSpPr txBox="1"/>
          <p:nvPr>
            <p:custDataLst>
              <p:tags r:id="rId3"/>
            </p:custDataLst>
          </p:nvPr>
        </p:nvSpPr>
        <p:spPr>
          <a:xfrm>
            <a:off x="1315092" y="2289107"/>
            <a:ext cx="10150868" cy="3323987"/>
          </a:xfrm>
          <a:prstGeom prst="rect">
            <a:avLst/>
          </a:prstGeom>
          <a:noFill/>
        </p:spPr>
        <p:txBody>
          <a:bodyPr wrap="square" rtlCol="0">
            <a:spAutoFit/>
          </a:bodyPr>
          <a:lstStyle/>
          <a:p>
            <a:r>
              <a:rPr lang="fr-CA" sz="2000" b="1"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Congés de maladie - article 33.01</a:t>
            </a:r>
            <a:endPar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 </a:t>
            </a:r>
          </a:p>
          <a:p>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4.1 </a:t>
            </a:r>
            <a:r>
              <a:rPr lang="fr-CA" sz="2000" u="sng"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Interprétation confédérale actuelle</a:t>
            </a:r>
            <a:endPar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 </a:t>
            </a:r>
          </a:p>
          <a:p>
            <a:pPr marL="342900" lvl="0" indent="-342900">
              <a:spcAft>
                <a:spcPts val="420"/>
              </a:spcAft>
              <a:buFont typeface="Symbol" panose="05050102010706020507" pitchFamily="18" charset="2"/>
              <a:buChar char=""/>
            </a:pPr>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L’article 33.01 traite de la notion « d’invalidité », notion qui réfère à l’incapacité d’une ou un </a:t>
            </a:r>
            <a:r>
              <a:rPr lang="fr-CA" sz="2000" dirty="0" err="1">
                <a:solidFill>
                  <a:srgbClr val="000000"/>
                </a:solidFill>
                <a:effectLst/>
                <a:latin typeface="Cambria" panose="02040503050406030204" pitchFamily="18" charset="0"/>
                <a:ea typeface="Calibri" panose="020F0502020204030204" pitchFamily="34" charset="0"/>
                <a:cs typeface="Cambria" panose="02040503050406030204" pitchFamily="18" charset="0"/>
              </a:rPr>
              <a:t>salarié-e</a:t>
            </a:r>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 de travailler en raison de son état de santé.</a:t>
            </a:r>
          </a:p>
          <a:p>
            <a:pPr marL="342900" lvl="0" indent="-342900">
              <a:spcAft>
                <a:spcPts val="420"/>
              </a:spcAft>
              <a:buFont typeface="Symbol" panose="05050102010706020507" pitchFamily="18" charset="2"/>
              <a:buChar char=""/>
            </a:pPr>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Si le salarié n’est pas invalide et doit s’absenter du travail, il doit prendre un autre type de congé ou réaménager son horaire.</a:t>
            </a:r>
          </a:p>
          <a:p>
            <a:pPr marL="342900" lvl="0" indent="-342900">
              <a:spcAft>
                <a:spcPts val="420"/>
              </a:spcAft>
              <a:buFont typeface="Symbol" panose="05050102010706020507" pitchFamily="18" charset="2"/>
              <a:buChar char=""/>
            </a:pPr>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Il n’y a aucune limite quant au nombre de congés de maladie.</a:t>
            </a:r>
          </a:p>
          <a:p>
            <a:pPr marL="342900" lvl="0" indent="-342900">
              <a:buFont typeface="Symbol" panose="05050102010706020507" pitchFamily="18" charset="2"/>
              <a:buChar char=""/>
            </a:pPr>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Les absences pour suivi de grossesse sont considérées comme des congés de maladie.</a:t>
            </a:r>
          </a:p>
        </p:txBody>
      </p:sp>
    </p:spTree>
    <p:extLst>
      <p:ext uri="{BB962C8B-B14F-4D97-AF65-F5344CB8AC3E}">
        <p14:creationId xmlns:p14="http://schemas.microsoft.com/office/powerpoint/2010/main" val="1112817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CDE7C63-4317-1F9B-FC7B-E2BFD9A7D55E}"/>
              </a:ext>
            </a:extLst>
          </p:cNvPr>
          <p:cNvSpPr txBox="1"/>
          <p:nvPr>
            <p:custDataLst>
              <p:tags r:id="rId1"/>
            </p:custDataLst>
          </p:nvPr>
        </p:nvSpPr>
        <p:spPr>
          <a:xfrm>
            <a:off x="2241299" y="701167"/>
            <a:ext cx="8185438" cy="646331"/>
          </a:xfrm>
          <a:prstGeom prst="rect">
            <a:avLst/>
          </a:prstGeom>
          <a:noFill/>
        </p:spPr>
        <p:txBody>
          <a:bodyPr wrap="square">
            <a:spAutoFit/>
          </a:bodyPr>
          <a:lstStyle/>
          <a:p>
            <a:pPr defTabSz="713232">
              <a:defRPr/>
            </a:pPr>
            <a:r>
              <a:rPr lang="fr-CA" sz="3600" b="1" spc="-68" dirty="0">
                <a:solidFill>
                  <a:prstClr val="white"/>
                </a:solidFill>
                <a:latin typeface="Cambria"/>
              </a:rPr>
              <a:t>ENTENTE SUR LES CONGÉS</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
        <p:nvSpPr>
          <p:cNvPr id="4" name="Espace réservé du numéro de diapositive 3">
            <a:extLst>
              <a:ext uri="{FF2B5EF4-FFF2-40B4-BE49-F238E27FC236}">
                <a16:creationId xmlns:a16="http://schemas.microsoft.com/office/drawing/2014/main" id="{E4D32112-1049-CD7C-500F-53621B50B415}"/>
              </a:ext>
            </a:extLst>
          </p:cNvPr>
          <p:cNvSpPr>
            <a:spLocks noGrp="1"/>
          </p:cNvSpPr>
          <p:nvPr>
            <p:ph type="sldNum" sz="quarter" idx="16"/>
            <p:custDataLst>
              <p:tags r:id="rId2"/>
            </p:custDataLst>
          </p:nvPr>
        </p:nvSpPr>
        <p:spPr/>
        <p:txBody>
          <a:bodyPr/>
          <a:lstStyle/>
          <a:p>
            <a:fld id="{294A09A9-5501-47C1-A89A-A340965A2BE2}" type="slidenum">
              <a:rPr lang="fr-CA" smtClean="0"/>
              <a:pPr/>
              <a:t>22</a:t>
            </a:fld>
            <a:endParaRPr lang="fr-CA" dirty="0"/>
          </a:p>
        </p:txBody>
      </p:sp>
      <p:sp>
        <p:nvSpPr>
          <p:cNvPr id="8" name="ZoneTexte 7">
            <a:extLst>
              <a:ext uri="{FF2B5EF4-FFF2-40B4-BE49-F238E27FC236}">
                <a16:creationId xmlns:a16="http://schemas.microsoft.com/office/drawing/2014/main" id="{62CDC513-AEF7-5BE3-DC1E-D1A0F776EFB7}"/>
              </a:ext>
            </a:extLst>
          </p:cNvPr>
          <p:cNvSpPr txBox="1"/>
          <p:nvPr>
            <p:custDataLst>
              <p:tags r:id="rId3"/>
            </p:custDataLst>
          </p:nvPr>
        </p:nvSpPr>
        <p:spPr>
          <a:xfrm>
            <a:off x="1315092" y="2289107"/>
            <a:ext cx="10037852" cy="3221395"/>
          </a:xfrm>
          <a:prstGeom prst="rect">
            <a:avLst/>
          </a:prstGeom>
          <a:noFill/>
        </p:spPr>
        <p:txBody>
          <a:bodyPr wrap="square" rtlCol="0">
            <a:spAutoFit/>
          </a:bodyPr>
          <a:lstStyle/>
          <a:p>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4.2 </a:t>
            </a:r>
            <a:r>
              <a:rPr lang="fr-CA" sz="2000" u="sng"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Élargissement exceptionnel du congé de maladie</a:t>
            </a:r>
            <a:endPar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 </a:t>
            </a:r>
          </a:p>
          <a:p>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Un salarié de retour au travail après s’être absenté pour un congé de maladie de trente-et-un jours (31) jours et plus indemnisés par l’assureur peut utiliser des journées de congé de maladie afin de poursuivre ses traitements et examens en lien avec l’absence maladie s’il répond à l’ensemble des situations suivantes : </a:t>
            </a:r>
          </a:p>
          <a:p>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 </a:t>
            </a:r>
          </a:p>
          <a:p>
            <a:pPr marL="342900" lvl="0" indent="-342900">
              <a:spcAft>
                <a:spcPts val="405"/>
              </a:spcAft>
              <a:buFont typeface="Symbol" panose="05050102010706020507" pitchFamily="18" charset="2"/>
              <a:buChar char=""/>
            </a:pPr>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La ou le </a:t>
            </a:r>
            <a:r>
              <a:rPr lang="fr-CA" sz="2000" dirty="0" err="1">
                <a:solidFill>
                  <a:srgbClr val="000000"/>
                </a:solidFill>
                <a:effectLst/>
                <a:latin typeface="Cambria" panose="02040503050406030204" pitchFamily="18" charset="0"/>
                <a:ea typeface="Calibri" panose="020F0502020204030204" pitchFamily="34" charset="0"/>
                <a:cs typeface="Cambria" panose="02040503050406030204" pitchFamily="18" charset="0"/>
              </a:rPr>
              <a:t>salarié-e</a:t>
            </a:r>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 a terminé son retour progressif;</a:t>
            </a:r>
          </a:p>
          <a:p>
            <a:pPr marL="342900" lvl="0" indent="-342900">
              <a:buFont typeface="Symbol" panose="05050102010706020507" pitchFamily="18" charset="2"/>
              <a:buChar char=""/>
            </a:pPr>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L’équipe de travail est dans l’incapacité de modifier ou d’adapter temporairement l’horaire de travail du salarié;</a:t>
            </a:r>
          </a:p>
        </p:txBody>
      </p:sp>
    </p:spTree>
    <p:extLst>
      <p:ext uri="{BB962C8B-B14F-4D97-AF65-F5344CB8AC3E}">
        <p14:creationId xmlns:p14="http://schemas.microsoft.com/office/powerpoint/2010/main" val="41520251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CDE7C63-4317-1F9B-FC7B-E2BFD9A7D55E}"/>
              </a:ext>
            </a:extLst>
          </p:cNvPr>
          <p:cNvSpPr txBox="1"/>
          <p:nvPr>
            <p:custDataLst>
              <p:tags r:id="rId1"/>
            </p:custDataLst>
          </p:nvPr>
        </p:nvSpPr>
        <p:spPr>
          <a:xfrm>
            <a:off x="2260800" y="798450"/>
            <a:ext cx="8185438" cy="646331"/>
          </a:xfrm>
          <a:prstGeom prst="rect">
            <a:avLst/>
          </a:prstGeom>
          <a:noFill/>
        </p:spPr>
        <p:txBody>
          <a:bodyPr wrap="square">
            <a:spAutoFit/>
          </a:bodyPr>
          <a:lstStyle/>
          <a:p>
            <a:pPr defTabSz="713232">
              <a:defRPr/>
            </a:pPr>
            <a:r>
              <a:rPr lang="fr-CA" sz="3600" b="1" spc="-68" dirty="0">
                <a:solidFill>
                  <a:prstClr val="white"/>
                </a:solidFill>
                <a:latin typeface="Cambria"/>
              </a:rPr>
              <a:t>ENTENTE SUR LES CONGÉS</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
        <p:nvSpPr>
          <p:cNvPr id="4" name="Espace réservé du numéro de diapositive 3">
            <a:extLst>
              <a:ext uri="{FF2B5EF4-FFF2-40B4-BE49-F238E27FC236}">
                <a16:creationId xmlns:a16="http://schemas.microsoft.com/office/drawing/2014/main" id="{E4D32112-1049-CD7C-500F-53621B50B415}"/>
              </a:ext>
            </a:extLst>
          </p:cNvPr>
          <p:cNvSpPr>
            <a:spLocks noGrp="1"/>
          </p:cNvSpPr>
          <p:nvPr>
            <p:ph type="sldNum" sz="quarter" idx="16"/>
            <p:custDataLst>
              <p:tags r:id="rId2"/>
            </p:custDataLst>
          </p:nvPr>
        </p:nvSpPr>
        <p:spPr/>
        <p:txBody>
          <a:bodyPr/>
          <a:lstStyle/>
          <a:p>
            <a:fld id="{294A09A9-5501-47C1-A89A-A340965A2BE2}" type="slidenum">
              <a:rPr lang="fr-CA" smtClean="0"/>
              <a:pPr/>
              <a:t>23</a:t>
            </a:fld>
            <a:endParaRPr lang="fr-CA" dirty="0"/>
          </a:p>
        </p:txBody>
      </p:sp>
      <p:sp>
        <p:nvSpPr>
          <p:cNvPr id="8" name="ZoneTexte 7">
            <a:extLst>
              <a:ext uri="{FF2B5EF4-FFF2-40B4-BE49-F238E27FC236}">
                <a16:creationId xmlns:a16="http://schemas.microsoft.com/office/drawing/2014/main" id="{62CDC513-AEF7-5BE3-DC1E-D1A0F776EFB7}"/>
              </a:ext>
            </a:extLst>
          </p:cNvPr>
          <p:cNvSpPr txBox="1"/>
          <p:nvPr>
            <p:custDataLst>
              <p:tags r:id="rId3"/>
            </p:custDataLst>
          </p:nvPr>
        </p:nvSpPr>
        <p:spPr>
          <a:xfrm>
            <a:off x="1315092" y="2412397"/>
            <a:ext cx="9772008" cy="3323987"/>
          </a:xfrm>
          <a:prstGeom prst="rect">
            <a:avLst/>
          </a:prstGeom>
          <a:noFill/>
        </p:spPr>
        <p:txBody>
          <a:bodyPr wrap="square" rtlCol="0">
            <a:spAutoFit/>
          </a:bodyPr>
          <a:lstStyle/>
          <a:p>
            <a:pPr marL="342900" lvl="0" indent="-342900">
              <a:spcBef>
                <a:spcPts val="600"/>
              </a:spcBef>
              <a:spcAft>
                <a:spcPts val="600"/>
              </a:spcAft>
              <a:buFont typeface="Symbol" panose="05050102010706020507" pitchFamily="18" charset="2"/>
              <a:buChar char=""/>
            </a:pPr>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Le salarié ne possède plus de congé dans sa banque de congés pour raisons personnelles;</a:t>
            </a:r>
          </a:p>
          <a:p>
            <a:pPr marL="342900" lvl="0" indent="-342900">
              <a:spcBef>
                <a:spcPts val="600"/>
              </a:spcBef>
              <a:spcAft>
                <a:spcPts val="600"/>
              </a:spcAft>
              <a:buFont typeface="Symbol" panose="05050102010706020507" pitchFamily="18" charset="2"/>
              <a:buChar char=""/>
            </a:pPr>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Le salarié ne possède plus de vacances antérieures, de congés de récupération antérieurs, ou d’heures supplémentaires ou de temps compensatoire en banque;</a:t>
            </a:r>
          </a:p>
          <a:p>
            <a:pPr marL="342900" lvl="0" indent="-342900">
              <a:spcBef>
                <a:spcPts val="600"/>
              </a:spcBef>
              <a:spcAft>
                <a:spcPts val="600"/>
              </a:spcAft>
              <a:buFont typeface="Symbol" panose="05050102010706020507" pitchFamily="18" charset="2"/>
              <a:buChar char=""/>
            </a:pPr>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Les congés de maladie doivent être utilisés dans le cadre d’un plan de traitement prescrit par le médecin du salarié;</a:t>
            </a:r>
          </a:p>
          <a:p>
            <a:pPr marL="342900" lvl="0" indent="-342900">
              <a:spcBef>
                <a:spcPts val="600"/>
              </a:spcBef>
              <a:spcAft>
                <a:spcPts val="600"/>
              </a:spcAft>
              <a:buFont typeface="Symbol" panose="05050102010706020507" pitchFamily="18" charset="2"/>
              <a:buChar char=""/>
            </a:pPr>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Le droit d’utiliser un ou des congés de maladie aux fins de traitement est défini dans une entente entre les parties dont la durée s’échelonne jusqu’au 1er juin suivant le début de l’entente, date à laquelle le salarié retrouve ses banques de congés.</a:t>
            </a:r>
          </a:p>
        </p:txBody>
      </p:sp>
    </p:spTree>
    <p:extLst>
      <p:ext uri="{BB962C8B-B14F-4D97-AF65-F5344CB8AC3E}">
        <p14:creationId xmlns:p14="http://schemas.microsoft.com/office/powerpoint/2010/main" val="19194364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CDE7C63-4317-1F9B-FC7B-E2BFD9A7D55E}"/>
              </a:ext>
            </a:extLst>
          </p:cNvPr>
          <p:cNvSpPr txBox="1"/>
          <p:nvPr>
            <p:custDataLst>
              <p:tags r:id="rId1"/>
            </p:custDataLst>
          </p:nvPr>
        </p:nvSpPr>
        <p:spPr>
          <a:xfrm>
            <a:off x="2227172" y="699785"/>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A" sz="3600" b="1" spc="-68" dirty="0">
                <a:solidFill>
                  <a:prstClr val="white"/>
                </a:solidFill>
                <a:latin typeface="Cambria"/>
              </a:rPr>
              <a:t>ENTENTE SUR LES CONGÉS</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
        <p:nvSpPr>
          <p:cNvPr id="4" name="Espace réservé du numéro de diapositive 3">
            <a:extLst>
              <a:ext uri="{FF2B5EF4-FFF2-40B4-BE49-F238E27FC236}">
                <a16:creationId xmlns:a16="http://schemas.microsoft.com/office/drawing/2014/main" id="{E4D32112-1049-CD7C-500F-53621B50B415}"/>
              </a:ext>
            </a:extLst>
          </p:cNvPr>
          <p:cNvSpPr>
            <a:spLocks noGrp="1"/>
          </p:cNvSpPr>
          <p:nvPr>
            <p:ph type="sldNum" sz="quarter" idx="16"/>
            <p:custDataLst>
              <p:tags r:id="rId2"/>
            </p:custDataLst>
          </p:nvPr>
        </p:nvSpPr>
        <p:spPr/>
        <p:txBody>
          <a:bodyPr/>
          <a:lstStyle/>
          <a:p>
            <a:fld id="{294A09A9-5501-47C1-A89A-A340965A2BE2}" type="slidenum">
              <a:rPr lang="fr-CA" smtClean="0"/>
              <a:pPr/>
              <a:t>24</a:t>
            </a:fld>
            <a:endParaRPr lang="fr-CA" dirty="0"/>
          </a:p>
        </p:txBody>
      </p:sp>
      <p:sp>
        <p:nvSpPr>
          <p:cNvPr id="8" name="ZoneTexte 7">
            <a:extLst>
              <a:ext uri="{FF2B5EF4-FFF2-40B4-BE49-F238E27FC236}">
                <a16:creationId xmlns:a16="http://schemas.microsoft.com/office/drawing/2014/main" id="{62CDC513-AEF7-5BE3-DC1E-D1A0F776EFB7}"/>
              </a:ext>
            </a:extLst>
          </p:cNvPr>
          <p:cNvSpPr txBox="1"/>
          <p:nvPr>
            <p:custDataLst>
              <p:tags r:id="rId3"/>
            </p:custDataLst>
          </p:nvPr>
        </p:nvSpPr>
        <p:spPr>
          <a:xfrm>
            <a:off x="1552682" y="2628154"/>
            <a:ext cx="9534418" cy="2246769"/>
          </a:xfrm>
          <a:prstGeom prst="rect">
            <a:avLst/>
          </a:prstGeom>
          <a:noFill/>
        </p:spPr>
        <p:txBody>
          <a:bodyPr wrap="square" rtlCol="0">
            <a:spAutoFit/>
          </a:bodyPr>
          <a:lstStyle/>
          <a:p>
            <a:r>
              <a:rPr lang="fr-CA" sz="2000" b="1"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Congés pour raisons familiales et parentales - article 28.06</a:t>
            </a:r>
            <a:endPar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 </a:t>
            </a:r>
          </a:p>
          <a:p>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Le congé pour raisons familiales et parentales est accordé pour trois motifs, soit :</a:t>
            </a:r>
          </a:p>
          <a:p>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 </a:t>
            </a:r>
          </a:p>
          <a:p>
            <a:pPr marL="342900" lvl="0" indent="-342900">
              <a:buFont typeface="+mj-lt"/>
              <a:buAutoNum type="alphaLcParenR"/>
            </a:pPr>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L’état de santé</a:t>
            </a:r>
          </a:p>
          <a:p>
            <a:pPr marL="342900" lvl="0" indent="-342900">
              <a:buFont typeface="+mj-lt"/>
              <a:buAutoNum type="alphaLcParenR"/>
            </a:pPr>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La garde</a:t>
            </a:r>
          </a:p>
          <a:p>
            <a:pPr marL="342900" lvl="0" indent="-342900">
              <a:buFont typeface="+mj-lt"/>
              <a:buAutoNum type="alphaLcParenR"/>
            </a:pPr>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L’éducation</a:t>
            </a:r>
          </a:p>
        </p:txBody>
      </p:sp>
    </p:spTree>
    <p:extLst>
      <p:ext uri="{BB962C8B-B14F-4D97-AF65-F5344CB8AC3E}">
        <p14:creationId xmlns:p14="http://schemas.microsoft.com/office/powerpoint/2010/main" val="35699320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CDE7C63-4317-1F9B-FC7B-E2BFD9A7D55E}"/>
              </a:ext>
            </a:extLst>
          </p:cNvPr>
          <p:cNvSpPr txBox="1"/>
          <p:nvPr>
            <p:custDataLst>
              <p:tags r:id="rId1"/>
            </p:custDataLst>
          </p:nvPr>
        </p:nvSpPr>
        <p:spPr>
          <a:xfrm>
            <a:off x="2227172" y="716278"/>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A" sz="3600" b="1" spc="-68" dirty="0">
                <a:solidFill>
                  <a:prstClr val="white"/>
                </a:solidFill>
                <a:latin typeface="Cambria"/>
              </a:rPr>
              <a:t>ENTENTE SUR LES CONGÉS</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
        <p:nvSpPr>
          <p:cNvPr id="4" name="Espace réservé du numéro de diapositive 3">
            <a:extLst>
              <a:ext uri="{FF2B5EF4-FFF2-40B4-BE49-F238E27FC236}">
                <a16:creationId xmlns:a16="http://schemas.microsoft.com/office/drawing/2014/main" id="{E4D32112-1049-CD7C-500F-53621B50B415}"/>
              </a:ext>
            </a:extLst>
          </p:cNvPr>
          <p:cNvSpPr>
            <a:spLocks noGrp="1"/>
          </p:cNvSpPr>
          <p:nvPr>
            <p:ph type="sldNum" sz="quarter" idx="16"/>
            <p:custDataLst>
              <p:tags r:id="rId2"/>
            </p:custDataLst>
          </p:nvPr>
        </p:nvSpPr>
        <p:spPr/>
        <p:txBody>
          <a:bodyPr/>
          <a:lstStyle/>
          <a:p>
            <a:fld id="{294A09A9-5501-47C1-A89A-A340965A2BE2}" type="slidenum">
              <a:rPr lang="fr-CA" smtClean="0"/>
              <a:pPr/>
              <a:t>25</a:t>
            </a:fld>
            <a:endParaRPr lang="fr-CA" dirty="0"/>
          </a:p>
        </p:txBody>
      </p:sp>
      <p:sp>
        <p:nvSpPr>
          <p:cNvPr id="8" name="ZoneTexte 7">
            <a:extLst>
              <a:ext uri="{FF2B5EF4-FFF2-40B4-BE49-F238E27FC236}">
                <a16:creationId xmlns:a16="http://schemas.microsoft.com/office/drawing/2014/main" id="{62CDC513-AEF7-5BE3-DC1E-D1A0F776EFB7}"/>
              </a:ext>
            </a:extLst>
          </p:cNvPr>
          <p:cNvSpPr txBox="1"/>
          <p:nvPr>
            <p:custDataLst>
              <p:tags r:id="rId3"/>
            </p:custDataLst>
          </p:nvPr>
        </p:nvSpPr>
        <p:spPr>
          <a:xfrm>
            <a:off x="1552682" y="2515139"/>
            <a:ext cx="9534418" cy="2595198"/>
          </a:xfrm>
          <a:prstGeom prst="rect">
            <a:avLst/>
          </a:prstGeom>
          <a:noFill/>
        </p:spPr>
        <p:txBody>
          <a:bodyPr wrap="square" rtlCol="0">
            <a:spAutoFit/>
          </a:bodyPr>
          <a:lstStyle/>
          <a:p>
            <a:r>
              <a:rPr lang="fr-CA" sz="2000" dirty="0">
                <a:solidFill>
                  <a:schemeClr val="bg1"/>
                </a:solidFill>
                <a:effectLst/>
                <a:latin typeface="Cambria" panose="02040503050406030204" pitchFamily="18" charset="0"/>
                <a:ea typeface="Cambria" panose="02040503050406030204" pitchFamily="18" charset="0"/>
                <a:cs typeface="Cambria" panose="02040503050406030204" pitchFamily="18" charset="0"/>
              </a:rPr>
              <a:t>5.1 </a:t>
            </a:r>
            <a:r>
              <a:rPr lang="fr-CA" sz="2000" u="sng" dirty="0">
                <a:solidFill>
                  <a:schemeClr val="bg1"/>
                </a:solidFill>
                <a:effectLst/>
                <a:latin typeface="Cambria" panose="02040503050406030204" pitchFamily="18" charset="0"/>
                <a:ea typeface="Cambria" panose="02040503050406030204" pitchFamily="18" charset="0"/>
                <a:cs typeface="Cambria" panose="02040503050406030204" pitchFamily="18" charset="0"/>
              </a:rPr>
              <a:t>Élargissement de l’application pour la garde d’un enfant</a:t>
            </a:r>
            <a:r>
              <a:rPr lang="fr-CA" sz="2000" dirty="0">
                <a:solidFill>
                  <a:schemeClr val="bg1"/>
                </a:solidFill>
                <a:effectLst/>
                <a:latin typeface="Cambria" panose="02040503050406030204" pitchFamily="18" charset="0"/>
                <a:ea typeface="Cambria" panose="02040503050406030204" pitchFamily="18" charset="0"/>
                <a:cs typeface="Cambria" panose="02040503050406030204" pitchFamily="18" charset="0"/>
              </a:rPr>
              <a:t> </a:t>
            </a:r>
          </a:p>
          <a:p>
            <a:r>
              <a:rPr lang="fr-CA" sz="2000" dirty="0">
                <a:solidFill>
                  <a:schemeClr val="bg1"/>
                </a:solidFill>
                <a:effectLst/>
                <a:latin typeface="Cambria" panose="02040503050406030204" pitchFamily="18" charset="0"/>
                <a:ea typeface="Cambria" panose="02040503050406030204" pitchFamily="18" charset="0"/>
                <a:cs typeface="Cambria" panose="02040503050406030204" pitchFamily="18" charset="0"/>
              </a:rPr>
              <a:t> </a:t>
            </a:r>
          </a:p>
          <a:p>
            <a:r>
              <a:rPr lang="fr-CA" sz="2000" i="1" dirty="0">
                <a:solidFill>
                  <a:schemeClr val="bg1"/>
                </a:solidFill>
                <a:effectLst/>
                <a:latin typeface="Cambria" panose="02040503050406030204" pitchFamily="18" charset="0"/>
                <a:ea typeface="Cambria" panose="02040503050406030204" pitchFamily="18" charset="0"/>
                <a:cs typeface="Cambria" panose="02040503050406030204" pitchFamily="18" charset="0"/>
              </a:rPr>
              <a:t>Pour le parent d’un enfant de moins de 16 ans ou pour un enfant scolarisé à besoins particuliers. </a:t>
            </a:r>
            <a:endParaRPr lang="fr-CA" sz="2000" dirty="0">
              <a:solidFill>
                <a:schemeClr val="bg1"/>
              </a:solidFill>
              <a:effectLst/>
              <a:latin typeface="Cambria" panose="02040503050406030204" pitchFamily="18" charset="0"/>
              <a:ea typeface="Cambria" panose="02040503050406030204" pitchFamily="18" charset="0"/>
              <a:cs typeface="Cambria" panose="02040503050406030204" pitchFamily="18" charset="0"/>
            </a:endParaRPr>
          </a:p>
          <a:p>
            <a:r>
              <a:rPr lang="fr-CA" sz="2000" dirty="0">
                <a:solidFill>
                  <a:schemeClr val="bg1"/>
                </a:solidFill>
                <a:effectLst/>
                <a:latin typeface="Cambria" panose="02040503050406030204" pitchFamily="18" charset="0"/>
                <a:ea typeface="Cambria" panose="02040503050406030204" pitchFamily="18" charset="0"/>
                <a:cs typeface="Cambria" panose="02040503050406030204" pitchFamily="18" charset="0"/>
              </a:rPr>
              <a:t> </a:t>
            </a:r>
          </a:p>
          <a:p>
            <a:pPr>
              <a:lnSpc>
                <a:spcPct val="107000"/>
              </a:lnSpc>
              <a:spcAft>
                <a:spcPts val="800"/>
              </a:spcAft>
            </a:pPr>
            <a:r>
              <a:rPr lang="fr-CA" sz="20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Par enfant scolarisé à besoins particuliers, les parties conviennent qu’il s’agit d’un enfant atteint d’une maladie prévue à la définition de la Fédération québécoise des organismes communautaires Famille (FQOCF).</a:t>
            </a:r>
          </a:p>
        </p:txBody>
      </p:sp>
    </p:spTree>
    <p:extLst>
      <p:ext uri="{BB962C8B-B14F-4D97-AF65-F5344CB8AC3E}">
        <p14:creationId xmlns:p14="http://schemas.microsoft.com/office/powerpoint/2010/main" val="26203466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26</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2227172" y="2926513"/>
            <a:ext cx="8478499" cy="1761829"/>
          </a:xfrm>
          <a:prstGeom prst="rect">
            <a:avLst/>
          </a:prstGeom>
          <a:noFill/>
        </p:spPr>
        <p:txBody>
          <a:bodyPr wrap="square">
            <a:spAutoFit/>
          </a:bodyPr>
          <a:lstStyle/>
          <a:p>
            <a:endParaRPr lang="fr-CA" sz="2000" dirty="0">
              <a:solidFill>
                <a:schemeClr val="bg1"/>
              </a:solidFill>
              <a:effectLst/>
              <a:latin typeface="Cambria" panose="02040503050406030204" pitchFamily="18" charset="0"/>
              <a:ea typeface="Calibri" panose="020F0502020204030204" pitchFamily="34" charset="0"/>
              <a:cs typeface="Cambria" panose="02040503050406030204" pitchFamily="18" charset="0"/>
            </a:endParaRPr>
          </a:p>
          <a:p>
            <a:pPr marL="342900" lvl="0" indent="-342900">
              <a:spcBef>
                <a:spcPts val="600"/>
              </a:spcBef>
              <a:spcAft>
                <a:spcPts val="1200"/>
              </a:spcAft>
              <a:buFont typeface="+mj-lt"/>
              <a:buAutoNum type="alphaLcParenR"/>
            </a:pPr>
            <a:r>
              <a:rPr lang="fr-CA" sz="2400" dirty="0">
                <a:solidFill>
                  <a:schemeClr val="bg1"/>
                </a:solidFill>
                <a:effectLst/>
                <a:latin typeface="Cambria" panose="02040503050406030204" pitchFamily="18" charset="0"/>
                <a:ea typeface="Cambria" panose="02040503050406030204" pitchFamily="18" charset="0"/>
                <a:cs typeface="Cambria" panose="02040503050406030204" pitchFamily="18" charset="0"/>
              </a:rPr>
              <a:t>Journée pédagogique</a:t>
            </a:r>
            <a:endParaRPr lang="fr-CA" sz="2800" dirty="0">
              <a:solidFill>
                <a:schemeClr val="bg1"/>
              </a:solidFill>
              <a:effectLst/>
              <a:latin typeface="Cambria" panose="02040503050406030204" pitchFamily="18" charset="0"/>
              <a:ea typeface="Cambria" panose="02040503050406030204" pitchFamily="18" charset="0"/>
              <a:cs typeface="Cambria" panose="02040503050406030204" pitchFamily="18" charset="0"/>
            </a:endParaRPr>
          </a:p>
          <a:p>
            <a:pPr>
              <a:lnSpc>
                <a:spcPct val="107000"/>
              </a:lnSpc>
              <a:spcAft>
                <a:spcPts val="800"/>
              </a:spcAft>
            </a:pPr>
            <a:r>
              <a:rPr lang="fr-CA" sz="24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Le congé pour raisons familiales et parentales est accordé lors d’une journée pédagogique.</a:t>
            </a: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27172" y="699785"/>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A" sz="3600" b="1" spc="-68" dirty="0">
                <a:solidFill>
                  <a:prstClr val="white"/>
                </a:solidFill>
                <a:latin typeface="Cambria"/>
              </a:rPr>
              <a:t>ENTENTE SUR LES CONGÉS</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Tree>
    <p:extLst>
      <p:ext uri="{BB962C8B-B14F-4D97-AF65-F5344CB8AC3E}">
        <p14:creationId xmlns:p14="http://schemas.microsoft.com/office/powerpoint/2010/main" val="22323968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27</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2227172" y="2926513"/>
            <a:ext cx="8478499" cy="1761829"/>
          </a:xfrm>
          <a:prstGeom prst="rect">
            <a:avLst/>
          </a:prstGeom>
          <a:noFill/>
        </p:spPr>
        <p:txBody>
          <a:bodyPr wrap="square">
            <a:spAutoFit/>
          </a:bodyPr>
          <a:lstStyle/>
          <a:p>
            <a:endParaRPr lang="fr-CA" sz="2000" dirty="0">
              <a:solidFill>
                <a:schemeClr val="bg1"/>
              </a:solidFill>
              <a:effectLst/>
              <a:latin typeface="Cambria" panose="02040503050406030204" pitchFamily="18" charset="0"/>
              <a:ea typeface="Calibri" panose="020F0502020204030204" pitchFamily="34" charset="0"/>
              <a:cs typeface="Cambria" panose="02040503050406030204" pitchFamily="18" charset="0"/>
            </a:endParaRPr>
          </a:p>
          <a:p>
            <a:pPr marL="342900" lvl="0" indent="-342900">
              <a:spcBef>
                <a:spcPts val="600"/>
              </a:spcBef>
              <a:spcAft>
                <a:spcPts val="1200"/>
              </a:spcAft>
              <a:buFont typeface="+mj-lt"/>
              <a:buAutoNum type="alphaLcParenR"/>
            </a:pPr>
            <a:r>
              <a:rPr lang="fr-CA" sz="2400" dirty="0">
                <a:solidFill>
                  <a:schemeClr val="bg1"/>
                </a:solidFill>
                <a:effectLst/>
                <a:latin typeface="Cambria" panose="02040503050406030204" pitchFamily="18" charset="0"/>
                <a:ea typeface="Cambria" panose="02040503050406030204" pitchFamily="18" charset="0"/>
                <a:cs typeface="Cambria" panose="02040503050406030204" pitchFamily="18" charset="0"/>
              </a:rPr>
              <a:t>Journée pédagogique</a:t>
            </a:r>
            <a:endParaRPr lang="fr-CA" sz="2800" dirty="0">
              <a:solidFill>
                <a:schemeClr val="bg1"/>
              </a:solidFill>
              <a:effectLst/>
              <a:latin typeface="Cambria" panose="02040503050406030204" pitchFamily="18" charset="0"/>
              <a:ea typeface="Cambria" panose="02040503050406030204" pitchFamily="18" charset="0"/>
              <a:cs typeface="Cambria" panose="02040503050406030204" pitchFamily="18" charset="0"/>
            </a:endParaRPr>
          </a:p>
          <a:p>
            <a:pPr>
              <a:lnSpc>
                <a:spcPct val="107000"/>
              </a:lnSpc>
              <a:spcAft>
                <a:spcPts val="800"/>
              </a:spcAft>
            </a:pPr>
            <a:r>
              <a:rPr lang="fr-CA" sz="24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Le congé pour raisons familiales et parentales est accordé lors d’une journée pédagogique.</a:t>
            </a: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27172" y="699785"/>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A" sz="3600" b="1" spc="-68" dirty="0">
                <a:solidFill>
                  <a:prstClr val="white"/>
                </a:solidFill>
                <a:latin typeface="Cambria"/>
              </a:rPr>
              <a:t>ENTENTE SUR LES CONGÉS</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Tree>
    <p:extLst>
      <p:ext uri="{BB962C8B-B14F-4D97-AF65-F5344CB8AC3E}">
        <p14:creationId xmlns:p14="http://schemas.microsoft.com/office/powerpoint/2010/main" val="18256975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28</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654139" y="2022387"/>
            <a:ext cx="9863191" cy="3939540"/>
          </a:xfrm>
          <a:prstGeom prst="rect">
            <a:avLst/>
          </a:prstGeom>
          <a:noFill/>
        </p:spPr>
        <p:txBody>
          <a:bodyPr wrap="square">
            <a:spAutoFit/>
          </a:bodyPr>
          <a:lstStyle/>
          <a:p>
            <a:endParaRPr lang="fr-CA" sz="2400" dirty="0">
              <a:solidFill>
                <a:schemeClr val="bg1"/>
              </a:solidFill>
              <a:effectLst/>
              <a:latin typeface="Cambria" panose="02040503050406030204" pitchFamily="18" charset="0"/>
              <a:ea typeface="Cambria" panose="02040503050406030204" pitchFamily="18" charset="0"/>
              <a:cs typeface="Cambria" panose="02040503050406030204" pitchFamily="18" charset="0"/>
            </a:endParaRPr>
          </a:p>
          <a:p>
            <a:pPr lvl="0"/>
            <a:r>
              <a:rPr lang="fr-CA" sz="2000" dirty="0">
                <a:solidFill>
                  <a:schemeClr val="bg1"/>
                </a:solidFill>
                <a:latin typeface="Cambria" panose="02040503050406030204" pitchFamily="18" charset="0"/>
                <a:ea typeface="Cambria" panose="02040503050406030204" pitchFamily="18" charset="0"/>
                <a:cs typeface="Cambria" panose="02040503050406030204" pitchFamily="18" charset="0"/>
              </a:rPr>
              <a:t>b) </a:t>
            </a:r>
            <a:r>
              <a:rPr lang="fr-CA" sz="2000" dirty="0">
                <a:solidFill>
                  <a:schemeClr val="bg1"/>
                </a:solidFill>
                <a:effectLst/>
                <a:latin typeface="Cambria" panose="02040503050406030204" pitchFamily="18" charset="0"/>
                <a:ea typeface="Cambria" panose="02040503050406030204" pitchFamily="18" charset="0"/>
                <a:cs typeface="Cambria" panose="02040503050406030204" pitchFamily="18" charset="0"/>
              </a:rPr>
              <a:t>Semaine de relâche scolaire</a:t>
            </a:r>
          </a:p>
          <a:p>
            <a:pPr marL="457200"/>
            <a:r>
              <a:rPr lang="fr-CA" sz="2000" dirty="0">
                <a:solidFill>
                  <a:schemeClr val="bg1"/>
                </a:solidFill>
                <a:effectLst/>
                <a:latin typeface="Cambria" panose="02040503050406030204" pitchFamily="18" charset="0"/>
                <a:ea typeface="Cambria" panose="02040503050406030204" pitchFamily="18" charset="0"/>
                <a:cs typeface="Cambria" panose="02040503050406030204" pitchFamily="18" charset="0"/>
              </a:rPr>
              <a:t> </a:t>
            </a:r>
          </a:p>
          <a:p>
            <a:pPr>
              <a:spcAft>
                <a:spcPts val="600"/>
              </a:spcAft>
            </a:pPr>
            <a:r>
              <a:rPr lang="fr-CA" sz="1900" dirty="0">
                <a:solidFill>
                  <a:schemeClr val="bg1"/>
                </a:solidFill>
                <a:effectLst/>
                <a:latin typeface="Cambria" panose="02040503050406030204" pitchFamily="18" charset="0"/>
                <a:ea typeface="Cambria" panose="02040503050406030204" pitchFamily="18" charset="0"/>
                <a:cs typeface="Cambria" panose="02040503050406030204" pitchFamily="18" charset="0"/>
              </a:rPr>
              <a:t>Un maximum de trois (3) congés pour raisons familiales et parentales est accordé lors de la semaine de relâche. Les trois (3) journées de congé peuvent être prises de manière consécutive.</a:t>
            </a:r>
          </a:p>
          <a:p>
            <a:pPr>
              <a:spcBef>
                <a:spcPts val="1200"/>
              </a:spcBef>
            </a:pPr>
            <a:r>
              <a:rPr lang="fr-CA" sz="19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Si la ou le </a:t>
            </a:r>
            <a:r>
              <a:rPr lang="fr-CA" sz="1900" kern="100" dirty="0" err="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salarié-e</a:t>
            </a:r>
            <a:r>
              <a:rPr lang="fr-CA" sz="19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doit s’absenter plus de trois (3) journées au cours de la semaine de relâche scolaire de son enfant de moins de 16 ans ou pour un enfant scolarisé à besoins particuliers, il ne peut pas utiliser ses congés pour raisons familiales et parentales et il doit prendre uniquement des journées de vacances, de sabbatiques, de récupération, reprise de fériés ou reprise d’heures supplémentaires. Cette absence doit être accordée en conformité avec la convention collective en fonction du type de congé utilisé.</a:t>
            </a: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27172" y="699785"/>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A" sz="3600" b="1" spc="-68" dirty="0">
                <a:solidFill>
                  <a:prstClr val="white"/>
                </a:solidFill>
                <a:latin typeface="Cambria"/>
              </a:rPr>
              <a:t>ENTENTE SUR LES CONGÉS</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Tree>
    <p:extLst>
      <p:ext uri="{BB962C8B-B14F-4D97-AF65-F5344CB8AC3E}">
        <p14:creationId xmlns:p14="http://schemas.microsoft.com/office/powerpoint/2010/main" val="9062813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29</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654139" y="2022387"/>
            <a:ext cx="9585789" cy="3506216"/>
          </a:xfrm>
          <a:prstGeom prst="rect">
            <a:avLst/>
          </a:prstGeom>
          <a:noFill/>
        </p:spPr>
        <p:txBody>
          <a:bodyPr wrap="square">
            <a:spAutoFit/>
          </a:bodyPr>
          <a:lstStyle/>
          <a:p>
            <a:endParaRPr lang="fr-CA" sz="2400" dirty="0">
              <a:solidFill>
                <a:schemeClr val="bg1"/>
              </a:solidFill>
              <a:effectLst/>
              <a:latin typeface="Cambria" panose="02040503050406030204" pitchFamily="18" charset="0"/>
              <a:ea typeface="Cambria" panose="02040503050406030204" pitchFamily="18" charset="0"/>
              <a:cs typeface="Cambria" panose="02040503050406030204" pitchFamily="18" charset="0"/>
            </a:endParaRPr>
          </a:p>
          <a:p>
            <a:pPr marL="266700" indent="-266700"/>
            <a:r>
              <a:rPr lang="fr-CA" sz="2000" dirty="0">
                <a:solidFill>
                  <a:schemeClr val="bg1"/>
                </a:solidFill>
                <a:effectLst/>
                <a:latin typeface="Cambria" panose="02040503050406030204" pitchFamily="18" charset="0"/>
                <a:ea typeface="Cambria" panose="02040503050406030204" pitchFamily="18" charset="0"/>
                <a:cs typeface="Cambria" panose="02040503050406030204" pitchFamily="18" charset="0"/>
              </a:rPr>
              <a:t>c) Fermeture de l’école au cours des semaines précédant ou suivant la période des fêtes.</a:t>
            </a:r>
          </a:p>
          <a:p>
            <a:r>
              <a:rPr lang="fr-CA" sz="1800" dirty="0">
                <a:solidFill>
                  <a:schemeClr val="bg1"/>
                </a:solidFill>
                <a:effectLst/>
                <a:latin typeface="Cambria" panose="02040503050406030204" pitchFamily="18" charset="0"/>
                <a:ea typeface="Cambria" panose="02040503050406030204" pitchFamily="18" charset="0"/>
                <a:cs typeface="Cambria" panose="02040503050406030204" pitchFamily="18" charset="0"/>
              </a:rPr>
              <a:t> </a:t>
            </a:r>
          </a:p>
          <a:p>
            <a:pPr marL="179388">
              <a:tabLst>
                <a:tab pos="263525" algn="l"/>
              </a:tabLst>
            </a:pPr>
            <a:r>
              <a:rPr lang="fr-CA" sz="2000" dirty="0">
                <a:solidFill>
                  <a:schemeClr val="bg1"/>
                </a:solidFill>
                <a:effectLst/>
                <a:latin typeface="Cambria" panose="02040503050406030204" pitchFamily="18" charset="0"/>
                <a:ea typeface="Cambria" panose="02040503050406030204" pitchFamily="18" charset="0"/>
                <a:cs typeface="Cambria" panose="02040503050406030204" pitchFamily="18" charset="0"/>
              </a:rPr>
              <a:t>Pour le parent d’un enfant de moins de 16 ans ou pour un enfant scolarisé à besoins particuliers dont l’établissement scolaire ou le service de garde demeure fermé au-delà des jours fériés prévus à la convention collective, un maximum de trois (3) congés pour raisons familiales et parentales peut être utilisé. Cette absence est accordée en conformité de l’article 28.06.</a:t>
            </a:r>
          </a:p>
          <a:p>
            <a:pPr marL="179388">
              <a:tabLst>
                <a:tab pos="263525" algn="l"/>
              </a:tabLst>
            </a:pPr>
            <a:r>
              <a:rPr lang="fr-CA" sz="2000" dirty="0">
                <a:solidFill>
                  <a:schemeClr val="bg1"/>
                </a:solidFill>
                <a:effectLst/>
                <a:latin typeface="Cambria" panose="02040503050406030204" pitchFamily="18" charset="0"/>
                <a:ea typeface="Cambria" panose="02040503050406030204" pitchFamily="18" charset="0"/>
                <a:cs typeface="Cambria" panose="02040503050406030204" pitchFamily="18" charset="0"/>
              </a:rPr>
              <a:t> </a:t>
            </a:r>
          </a:p>
          <a:p>
            <a:pPr marL="179388">
              <a:lnSpc>
                <a:spcPct val="107000"/>
              </a:lnSpc>
              <a:spcAft>
                <a:spcPts val="800"/>
              </a:spcAft>
              <a:tabLst>
                <a:tab pos="263525" algn="l"/>
              </a:tabLst>
            </a:pPr>
            <a:r>
              <a:rPr lang="fr-CA" sz="20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Les trois (3) journées de congé peuvent être prises de manière consécutive</a:t>
            </a:r>
            <a:r>
              <a:rPr lang="fr-CA" sz="18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a:t>
            </a: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27172" y="699785"/>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A" sz="3600" b="1" spc="-68" dirty="0">
                <a:solidFill>
                  <a:prstClr val="white"/>
                </a:solidFill>
                <a:latin typeface="Cambria"/>
              </a:rPr>
              <a:t>ENTENTE SUR LES CONGÉS</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Tree>
    <p:extLst>
      <p:ext uri="{BB962C8B-B14F-4D97-AF65-F5344CB8AC3E}">
        <p14:creationId xmlns:p14="http://schemas.microsoft.com/office/powerpoint/2010/main" val="1976297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CDE7C63-4317-1F9B-FC7B-E2BFD9A7D55E}"/>
              </a:ext>
            </a:extLst>
          </p:cNvPr>
          <p:cNvSpPr txBox="1"/>
          <p:nvPr>
            <p:custDataLst>
              <p:tags r:id="rId1"/>
            </p:custDataLst>
          </p:nvPr>
        </p:nvSpPr>
        <p:spPr>
          <a:xfrm>
            <a:off x="2260800" y="500520"/>
            <a:ext cx="8185438" cy="1200329"/>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LE SYNDICAT DES TRAVAILLEUSES ET TRAVAILLEURS DE LA CSN</a:t>
            </a:r>
          </a:p>
        </p:txBody>
      </p:sp>
      <p:sp>
        <p:nvSpPr>
          <p:cNvPr id="4" name="Espace réservé du numéro de diapositive 3">
            <a:extLst>
              <a:ext uri="{FF2B5EF4-FFF2-40B4-BE49-F238E27FC236}">
                <a16:creationId xmlns:a16="http://schemas.microsoft.com/office/drawing/2014/main" id="{E4D32112-1049-CD7C-500F-53621B50B415}"/>
              </a:ext>
            </a:extLst>
          </p:cNvPr>
          <p:cNvSpPr>
            <a:spLocks noGrp="1"/>
          </p:cNvSpPr>
          <p:nvPr>
            <p:ph type="sldNum" sz="quarter" idx="16"/>
            <p:custDataLst>
              <p:tags r:id="rId2"/>
            </p:custDataLst>
          </p:nvPr>
        </p:nvSpPr>
        <p:spPr/>
        <p:txBody>
          <a:bodyPr/>
          <a:lstStyle/>
          <a:p>
            <a:fld id="{294A09A9-5501-47C1-A89A-A340965A2BE2}" type="slidenum">
              <a:rPr lang="fr-CA" smtClean="0"/>
              <a:pPr/>
              <a:t>3</a:t>
            </a:fld>
            <a:endParaRPr lang="fr-CA" dirty="0"/>
          </a:p>
        </p:txBody>
      </p:sp>
      <p:sp>
        <p:nvSpPr>
          <p:cNvPr id="8" name="ZoneTexte 7">
            <a:extLst>
              <a:ext uri="{FF2B5EF4-FFF2-40B4-BE49-F238E27FC236}">
                <a16:creationId xmlns:a16="http://schemas.microsoft.com/office/drawing/2014/main" id="{62CDC513-AEF7-5BE3-DC1E-D1A0F776EFB7}"/>
              </a:ext>
            </a:extLst>
          </p:cNvPr>
          <p:cNvSpPr txBox="1"/>
          <p:nvPr>
            <p:custDataLst>
              <p:tags r:id="rId3"/>
            </p:custDataLst>
          </p:nvPr>
        </p:nvSpPr>
        <p:spPr>
          <a:xfrm>
            <a:off x="860769" y="2941320"/>
            <a:ext cx="10985500" cy="1384995"/>
          </a:xfrm>
          <a:prstGeom prst="rect">
            <a:avLst/>
          </a:prstGeom>
          <a:noFill/>
        </p:spPr>
        <p:txBody>
          <a:bodyPr wrap="square" rtlCol="0">
            <a:spAutoFit/>
          </a:bodyPr>
          <a:lstStyle/>
          <a:p>
            <a:pPr algn="ctr"/>
            <a:r>
              <a:rPr lang="fr-CA" sz="4200" b="1" dirty="0">
                <a:solidFill>
                  <a:schemeClr val="bg1"/>
                </a:solidFill>
                <a:latin typeface="Cambria" panose="02040503050406030204" pitchFamily="18" charset="0"/>
                <a:ea typeface="Cambria" panose="02040503050406030204" pitchFamily="18" charset="0"/>
                <a:cs typeface="Calibri" panose="020F0502020204030204" pitchFamily="34" charset="0"/>
              </a:rPr>
              <a:t>2. LECTURE ET ADOPTION </a:t>
            </a:r>
            <a:br>
              <a:rPr lang="fr-CA" sz="4200" b="1" dirty="0">
                <a:solidFill>
                  <a:schemeClr val="bg1"/>
                </a:solidFill>
                <a:latin typeface="Cambria" panose="02040503050406030204" pitchFamily="18" charset="0"/>
                <a:ea typeface="Cambria" panose="02040503050406030204" pitchFamily="18" charset="0"/>
                <a:cs typeface="Calibri" panose="020F0502020204030204" pitchFamily="34" charset="0"/>
              </a:rPr>
            </a:br>
            <a:r>
              <a:rPr lang="fr-CA" sz="4200" b="1" dirty="0">
                <a:solidFill>
                  <a:schemeClr val="bg1"/>
                </a:solidFill>
                <a:latin typeface="Cambria" panose="02040503050406030204" pitchFamily="18" charset="0"/>
                <a:ea typeface="Cambria" panose="02040503050406030204" pitchFamily="18" charset="0"/>
                <a:cs typeface="Calibri" panose="020F0502020204030204" pitchFamily="34" charset="0"/>
              </a:rPr>
              <a:t>DE L’ORDRE DU JOUR</a:t>
            </a:r>
          </a:p>
        </p:txBody>
      </p:sp>
    </p:spTree>
    <p:extLst>
      <p:ext uri="{BB962C8B-B14F-4D97-AF65-F5344CB8AC3E}">
        <p14:creationId xmlns:p14="http://schemas.microsoft.com/office/powerpoint/2010/main" val="39145928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30</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654139" y="2022387"/>
            <a:ext cx="9585789" cy="3488134"/>
          </a:xfrm>
          <a:prstGeom prst="rect">
            <a:avLst/>
          </a:prstGeom>
          <a:noFill/>
        </p:spPr>
        <p:txBody>
          <a:bodyPr wrap="square">
            <a:spAutoFit/>
          </a:bodyPr>
          <a:lstStyle/>
          <a:p>
            <a:endParaRPr lang="fr-CA" sz="2400" dirty="0">
              <a:solidFill>
                <a:schemeClr val="bg1"/>
              </a:solidFill>
              <a:effectLst/>
              <a:latin typeface="Cambria" panose="02040503050406030204" pitchFamily="18" charset="0"/>
              <a:ea typeface="Cambria" panose="02040503050406030204" pitchFamily="18" charset="0"/>
              <a:cs typeface="Cambria" panose="02040503050406030204" pitchFamily="18" charset="0"/>
            </a:endParaRPr>
          </a:p>
          <a:p>
            <a:r>
              <a:rPr lang="fr-CA" sz="2000" b="1"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Congés sans traitement pour raisons personnelles – article 31.03</a:t>
            </a:r>
            <a:endPar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 </a:t>
            </a:r>
          </a:p>
          <a:p>
            <a:pPr>
              <a:spcAft>
                <a:spcPts val="1200"/>
              </a:spcAft>
            </a:pPr>
            <a:r>
              <a:rPr lang="fr-CA" sz="2000" i="1"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À compter du 6 janvier 2025 :</a:t>
            </a:r>
            <a:endPar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pPr marL="342900" lvl="0" indent="-342900">
              <a:spcAft>
                <a:spcPts val="815"/>
              </a:spcAft>
              <a:buFont typeface="Symbol" panose="05050102010706020507" pitchFamily="18" charset="2"/>
              <a:buChar char=""/>
            </a:pPr>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Les congés sans traitement pour raisons personnelles sont pris en journée complète seulement.</a:t>
            </a:r>
          </a:p>
          <a:p>
            <a:pPr marL="342900" lvl="0" indent="-342900">
              <a:buFont typeface="Symbol" panose="05050102010706020507" pitchFamily="18" charset="2"/>
              <a:buChar char=""/>
            </a:pPr>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Il n’y a plus d’obligation de prendre une semaine complète de congé sans traitement pour raisons personnelles, c’est-à-dire qu’une ou un </a:t>
            </a:r>
            <a:r>
              <a:rPr lang="fr-CA" sz="2000" dirty="0" err="1">
                <a:solidFill>
                  <a:srgbClr val="000000"/>
                </a:solidFill>
                <a:effectLst/>
                <a:latin typeface="Cambria" panose="02040503050406030204" pitchFamily="18" charset="0"/>
                <a:ea typeface="Calibri" panose="020F0502020204030204" pitchFamily="34" charset="0"/>
                <a:cs typeface="Cambria" panose="02040503050406030204" pitchFamily="18" charset="0"/>
              </a:rPr>
              <a:t>salarié-e</a:t>
            </a:r>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 peut prendre un congé sans traitement pour raisons personnelles débutant le mercredi 17 juillet 2024, et ce, jusqu’au samedi 27 juillet 2024.</a:t>
            </a: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27172" y="699785"/>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A" sz="3600" b="1" spc="-68" dirty="0">
                <a:solidFill>
                  <a:prstClr val="white"/>
                </a:solidFill>
                <a:latin typeface="Cambria"/>
              </a:rPr>
              <a:t>ENTENTE SUR LES CONGÉS</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Tree>
    <p:extLst>
      <p:ext uri="{BB962C8B-B14F-4D97-AF65-F5344CB8AC3E}">
        <p14:creationId xmlns:p14="http://schemas.microsoft.com/office/powerpoint/2010/main" val="19276809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31</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654139" y="2022387"/>
            <a:ext cx="9585789" cy="4052391"/>
          </a:xfrm>
          <a:prstGeom prst="rect">
            <a:avLst/>
          </a:prstGeom>
          <a:noFill/>
        </p:spPr>
        <p:txBody>
          <a:bodyPr wrap="square">
            <a:spAutoFit/>
          </a:bodyPr>
          <a:lstStyle/>
          <a:p>
            <a:endParaRPr lang="fr-CA" sz="2400" dirty="0">
              <a:solidFill>
                <a:schemeClr val="bg1"/>
              </a:solidFill>
              <a:effectLst/>
              <a:latin typeface="Cambria" panose="02040503050406030204" pitchFamily="18" charset="0"/>
              <a:ea typeface="Cambria" panose="02040503050406030204" pitchFamily="18" charset="0"/>
              <a:cs typeface="Cambria" panose="02040503050406030204" pitchFamily="18" charset="0"/>
            </a:endParaRPr>
          </a:p>
          <a:p>
            <a:pPr marL="342900" lvl="0" indent="-342900">
              <a:spcAft>
                <a:spcPts val="815"/>
              </a:spcAft>
              <a:buFont typeface="Symbol" panose="05050102010706020507" pitchFamily="18" charset="2"/>
              <a:buChar char=""/>
            </a:pPr>
            <a:r>
              <a:rPr lang="fr-CA" sz="2000" b="1"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Lorsqu’un ou des jours fériés sont prévus au début ou à la fin d’une semaine : </a:t>
            </a:r>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le salarié peut compléter sa semaine de congé par des congés sans traitement pour raisons personnelles. À titre d’exemple, un salarié peut être en congé férié le lundi et le mardi puis compléter cette semaine avec trois journées de congé sans traitement.</a:t>
            </a:r>
          </a:p>
          <a:p>
            <a:pPr marL="342900" lvl="0" indent="-342900">
              <a:spcAft>
                <a:spcPts val="815"/>
              </a:spcAft>
              <a:buFont typeface="Symbol" panose="05050102010706020507" pitchFamily="18" charset="2"/>
              <a:buChar char=""/>
            </a:pPr>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Un salarié ne peut interrompre un congé sans traitement pour raisons personnelles pour bénéficier de jours fériés. Par exemple, un salarié ne peut prendre deux (2) semaines de congé sans traitement, revenir au travail pour un jour férié, et poursuivre avec en congé sans traitement.</a:t>
            </a:r>
          </a:p>
          <a:p>
            <a:pPr marL="342900" lvl="0" indent="-342900">
              <a:buFont typeface="Symbol" panose="05050102010706020507" pitchFamily="18" charset="2"/>
              <a:buChar char=""/>
            </a:pPr>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Le congé sans traitement pour raisons personnelles doit toujours faire l’objet d’une entente écrite, et ce, avant le début du congé.</a:t>
            </a: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27172" y="699785"/>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A" sz="3600" b="1" spc="-68" dirty="0">
                <a:solidFill>
                  <a:prstClr val="white"/>
                </a:solidFill>
                <a:latin typeface="Cambria"/>
              </a:rPr>
              <a:t>ENTENTE SUR LES CONGÉS</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Tree>
    <p:extLst>
      <p:ext uri="{BB962C8B-B14F-4D97-AF65-F5344CB8AC3E}">
        <p14:creationId xmlns:p14="http://schemas.microsoft.com/office/powerpoint/2010/main" val="32107434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32</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705510" y="2125129"/>
            <a:ext cx="9534418" cy="3833678"/>
          </a:xfrm>
          <a:prstGeom prst="rect">
            <a:avLst/>
          </a:prstGeom>
          <a:noFill/>
        </p:spPr>
        <p:txBody>
          <a:bodyPr wrap="square">
            <a:spAutoFit/>
          </a:bodyPr>
          <a:lstStyle/>
          <a:p>
            <a:r>
              <a:rPr lang="fr-CA" sz="2000" b="1"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Congés décès – article 28.01 b)</a:t>
            </a:r>
            <a:endPar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endParaRPr>
          </a:p>
          <a:p>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Par la présente entente, les parties conviennent de modifier le texte de la convention collective :</a:t>
            </a:r>
          </a:p>
          <a:p>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 </a:t>
            </a:r>
          </a:p>
          <a:p>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B) Décès</a:t>
            </a:r>
          </a:p>
          <a:p>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 </a:t>
            </a:r>
          </a:p>
          <a:p>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 À l’occasion du décès du père, de la mère, de la conjointe, du conjoint, d’un enfant ou d’un petit-enfant : cinq (5) jours excluant les samedis et les dimanches.</a:t>
            </a:r>
          </a:p>
          <a:p>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 </a:t>
            </a:r>
          </a:p>
          <a:p>
            <a:pPr>
              <a:lnSpc>
                <a:spcPct val="107000"/>
              </a:lnSpc>
              <a:spcAft>
                <a:spcPts val="800"/>
              </a:spcAft>
            </a:pPr>
            <a:r>
              <a:rPr lang="fr-CA" sz="2000" kern="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 À l’occasion du décès d’un frère, d’une </a:t>
            </a:r>
            <a:r>
              <a:rPr lang="fr-CA" sz="2000" kern="0" dirty="0" err="1">
                <a:solidFill>
                  <a:srgbClr val="000000"/>
                </a:solidFill>
                <a:effectLst/>
                <a:latin typeface="Cambria" panose="02040503050406030204" pitchFamily="18" charset="0"/>
                <a:ea typeface="Calibri" panose="020F0502020204030204" pitchFamily="34" charset="0"/>
                <a:cs typeface="Cambria" panose="02040503050406030204" pitchFamily="18" charset="0"/>
              </a:rPr>
              <a:t>soeur</a:t>
            </a:r>
            <a:r>
              <a:rPr lang="fr-CA" sz="2000" kern="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 d’un beau-parent, d’un beau-fils, d’une belle-fille, d’un beau-frère, d’une </a:t>
            </a:r>
            <a:r>
              <a:rPr lang="fr-CA" sz="2000" kern="0" dirty="0" err="1">
                <a:solidFill>
                  <a:srgbClr val="000000"/>
                </a:solidFill>
                <a:effectLst/>
                <a:latin typeface="Cambria" panose="02040503050406030204" pitchFamily="18" charset="0"/>
                <a:ea typeface="Calibri" panose="020F0502020204030204" pitchFamily="34" charset="0"/>
                <a:cs typeface="Cambria" panose="02040503050406030204" pitchFamily="18" charset="0"/>
              </a:rPr>
              <a:t>belle-soeur</a:t>
            </a:r>
            <a:r>
              <a:rPr lang="fr-CA" sz="2000" kern="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 ou des grands-parents : trois (3) jours excluant les samedis et les dimanches.</a:t>
            </a:r>
            <a:endParaRPr lang="fr-CA" sz="2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27172" y="699785"/>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A" sz="3600" b="1" spc="-68" dirty="0">
                <a:solidFill>
                  <a:prstClr val="white"/>
                </a:solidFill>
                <a:latin typeface="Cambria"/>
              </a:rPr>
              <a:t>ENTENTE SUR LES CONGÉS</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Tree>
    <p:extLst>
      <p:ext uri="{BB962C8B-B14F-4D97-AF65-F5344CB8AC3E}">
        <p14:creationId xmlns:p14="http://schemas.microsoft.com/office/powerpoint/2010/main" val="23285849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33</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686246" y="2371708"/>
            <a:ext cx="9267290" cy="3247043"/>
          </a:xfrm>
          <a:prstGeom prst="rect">
            <a:avLst/>
          </a:prstGeom>
          <a:noFill/>
        </p:spPr>
        <p:txBody>
          <a:bodyPr wrap="square">
            <a:spAutoFit/>
          </a:bodyPr>
          <a:lstStyle/>
          <a:p>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Le salarié qui souhaite utiliser les congés prévus ci-haut doit le faire de manière consécutive dans l’une ou l’autre des trois périodes suivantes :</a:t>
            </a:r>
          </a:p>
          <a:p>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 </a:t>
            </a:r>
          </a:p>
          <a:p>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Les jours de congés peuvent être pris en un maximum de trois périodes de congé non consécutives de la manière suivante : </a:t>
            </a:r>
          </a:p>
          <a:p>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 </a:t>
            </a:r>
          </a:p>
          <a:p>
            <a:pPr>
              <a:spcBef>
                <a:spcPts val="600"/>
              </a:spcBef>
              <a:spcAft>
                <a:spcPts val="600"/>
              </a:spcAft>
            </a:pPr>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•1re période : le lendemain du décès;</a:t>
            </a:r>
          </a:p>
          <a:p>
            <a:pPr>
              <a:spcBef>
                <a:spcPts val="600"/>
              </a:spcBef>
              <a:spcAft>
                <a:spcPts val="600"/>
              </a:spcAft>
            </a:pPr>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•2e période: entre le décès et la mise en terre en conformité avec l’article 28.04;</a:t>
            </a:r>
          </a:p>
          <a:p>
            <a:pPr>
              <a:spcBef>
                <a:spcPts val="600"/>
              </a:spcBef>
              <a:spcAft>
                <a:spcPts val="600"/>
              </a:spcAft>
            </a:pPr>
            <a:r>
              <a:rPr lang="fr-CA" sz="20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•3e période : se terminant aux funérailles, à l’incinération ou à la mise en terre</a:t>
            </a:r>
            <a:r>
              <a:rPr lang="fr-CA" sz="1800" dirty="0">
                <a:solidFill>
                  <a:srgbClr val="000000"/>
                </a:solidFill>
                <a:effectLst/>
                <a:latin typeface="Cambria" panose="02040503050406030204" pitchFamily="18" charset="0"/>
                <a:ea typeface="Calibri" panose="020F0502020204030204" pitchFamily="34" charset="0"/>
                <a:cs typeface="Cambria" panose="02040503050406030204" pitchFamily="18" charset="0"/>
              </a:rPr>
              <a:t>.</a:t>
            </a: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27172" y="699785"/>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A" sz="3600" b="1" spc="-68" dirty="0">
                <a:solidFill>
                  <a:prstClr val="white"/>
                </a:solidFill>
                <a:latin typeface="Cambria"/>
              </a:rPr>
              <a:t>ENTENTE SUR LES CONGÉS</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Tree>
    <p:extLst>
      <p:ext uri="{BB962C8B-B14F-4D97-AF65-F5344CB8AC3E}">
        <p14:creationId xmlns:p14="http://schemas.microsoft.com/office/powerpoint/2010/main" val="37561391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34</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686246" y="2197048"/>
            <a:ext cx="9267290" cy="3826304"/>
          </a:xfrm>
          <a:prstGeom prst="rect">
            <a:avLst/>
          </a:prstGeom>
          <a:noFill/>
        </p:spPr>
        <p:txBody>
          <a:bodyPr wrap="square">
            <a:spAutoFit/>
          </a:bodyPr>
          <a:lstStyle/>
          <a:p>
            <a:r>
              <a:rPr lang="fr-CA" sz="2000" dirty="0">
                <a:solidFill>
                  <a:schemeClr val="bg1"/>
                </a:solidFill>
                <a:effectLst/>
                <a:latin typeface="Cambria" panose="02040503050406030204" pitchFamily="18" charset="0"/>
                <a:ea typeface="Cambria" panose="02040503050406030204" pitchFamily="18" charset="0"/>
                <a:cs typeface="Cambria" panose="02040503050406030204" pitchFamily="18" charset="0"/>
              </a:rPr>
              <a:t>Pour chacune des trois périodes, le salarié doit utiliser les congés mis à sa disposition de manière consécutive sans dépasser le maximum alloué. </a:t>
            </a:r>
          </a:p>
          <a:p>
            <a:r>
              <a:rPr lang="fr-CA" sz="2000" dirty="0">
                <a:solidFill>
                  <a:schemeClr val="bg1"/>
                </a:solidFill>
                <a:effectLst/>
                <a:latin typeface="Cambria" panose="02040503050406030204" pitchFamily="18" charset="0"/>
                <a:ea typeface="Cambria" panose="02040503050406030204" pitchFamily="18" charset="0"/>
                <a:cs typeface="Cambria" panose="02040503050406030204" pitchFamily="18" charset="0"/>
              </a:rPr>
              <a:t> </a:t>
            </a:r>
          </a:p>
          <a:p>
            <a:r>
              <a:rPr lang="fr-CA" sz="2000" dirty="0">
                <a:solidFill>
                  <a:schemeClr val="bg1"/>
                </a:solidFill>
                <a:effectLst/>
                <a:latin typeface="Cambria" panose="02040503050406030204" pitchFamily="18" charset="0"/>
                <a:ea typeface="Cambria" panose="02040503050406030204" pitchFamily="18" charset="0"/>
                <a:cs typeface="Cambria" panose="02040503050406030204" pitchFamily="18" charset="0"/>
              </a:rPr>
              <a:t>Pour fins de compréhension seulement, voici deux exemples d’interprétation : </a:t>
            </a:r>
          </a:p>
          <a:p>
            <a:r>
              <a:rPr lang="fr-CA" sz="2000" dirty="0">
                <a:solidFill>
                  <a:schemeClr val="bg1"/>
                </a:solidFill>
                <a:effectLst/>
                <a:latin typeface="Cambria" panose="02040503050406030204" pitchFamily="18" charset="0"/>
                <a:ea typeface="Cambria" panose="02040503050406030204" pitchFamily="18" charset="0"/>
                <a:cs typeface="Cambria" panose="02040503050406030204" pitchFamily="18" charset="0"/>
              </a:rPr>
              <a:t> </a:t>
            </a:r>
          </a:p>
          <a:p>
            <a:r>
              <a:rPr lang="fr-CA" sz="2000" i="1" dirty="0">
                <a:solidFill>
                  <a:schemeClr val="bg1"/>
                </a:solidFill>
                <a:effectLst/>
                <a:latin typeface="Cambria" panose="02040503050406030204" pitchFamily="18" charset="0"/>
                <a:ea typeface="Cambria" panose="02040503050406030204" pitchFamily="18" charset="0"/>
                <a:cs typeface="Cambria" panose="02040503050406030204" pitchFamily="18" charset="0"/>
              </a:rPr>
              <a:t>Un salarié peut, par exemple, utiliser les 2 jours suivants le décès (bloc 1re période), puis utiliser 2 journées consécutives dans les semaines suivantes (2e période) puis utiliser la journée restante lors de la mise en terre (3e période).  </a:t>
            </a:r>
            <a:endParaRPr lang="fr-CA" sz="2000" dirty="0">
              <a:solidFill>
                <a:schemeClr val="bg1"/>
              </a:solidFill>
              <a:effectLst/>
              <a:latin typeface="Cambria" panose="02040503050406030204" pitchFamily="18" charset="0"/>
              <a:ea typeface="Cambria" panose="02040503050406030204" pitchFamily="18" charset="0"/>
              <a:cs typeface="Cambria" panose="02040503050406030204" pitchFamily="18" charset="0"/>
            </a:endParaRPr>
          </a:p>
          <a:p>
            <a:r>
              <a:rPr lang="fr-CA" sz="2000" dirty="0">
                <a:solidFill>
                  <a:schemeClr val="bg1"/>
                </a:solidFill>
                <a:effectLst/>
                <a:latin typeface="Cambria" panose="02040503050406030204" pitchFamily="18" charset="0"/>
                <a:ea typeface="Cambria" panose="02040503050406030204" pitchFamily="18" charset="0"/>
                <a:cs typeface="Cambria" panose="02040503050406030204" pitchFamily="18" charset="0"/>
              </a:rPr>
              <a:t> </a:t>
            </a:r>
          </a:p>
          <a:p>
            <a:pPr>
              <a:lnSpc>
                <a:spcPct val="107000"/>
              </a:lnSpc>
              <a:spcAft>
                <a:spcPts val="800"/>
              </a:spcAft>
            </a:pPr>
            <a:r>
              <a:rPr lang="fr-CA" sz="2000" i="1"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Un salarié peut, par exemple, n'utiliser aucun jour suivant le décès (1re période), puis utiliser 3 journées consécutives dans les semaines suivantes (2e période), puis utiliser deux journées la veille et le jour de la mise en terre (3e période).</a:t>
            </a:r>
            <a:endParaRPr lang="fr-CA" sz="20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endParaRP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27172" y="699785"/>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A" sz="3600" b="1" spc="-68" dirty="0">
                <a:solidFill>
                  <a:prstClr val="white"/>
                </a:solidFill>
                <a:latin typeface="Cambria"/>
              </a:rPr>
              <a:t>ENTENTE SUR LES CONGÉS</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Tree>
    <p:extLst>
      <p:ext uri="{BB962C8B-B14F-4D97-AF65-F5344CB8AC3E}">
        <p14:creationId xmlns:p14="http://schemas.microsoft.com/office/powerpoint/2010/main" val="39444496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35</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686246" y="2977884"/>
            <a:ext cx="9267290" cy="1774460"/>
          </a:xfrm>
          <a:prstGeom prst="rect">
            <a:avLst/>
          </a:prstGeom>
          <a:noFill/>
        </p:spPr>
        <p:txBody>
          <a:bodyPr wrap="square">
            <a:spAutoFit/>
          </a:bodyPr>
          <a:lstStyle/>
          <a:p>
            <a:r>
              <a:rPr lang="fr-CA" sz="2000" b="1" dirty="0">
                <a:solidFill>
                  <a:schemeClr val="bg1"/>
                </a:solidFill>
                <a:effectLst/>
                <a:latin typeface="Cambria" panose="02040503050406030204" pitchFamily="18" charset="0"/>
                <a:ea typeface="Cambria" panose="02040503050406030204" pitchFamily="18" charset="0"/>
                <a:cs typeface="Cambria" panose="02040503050406030204" pitchFamily="18" charset="0"/>
              </a:rPr>
              <a:t>Jours fériés - article 27.02 a)</a:t>
            </a:r>
            <a:endParaRPr lang="fr-CA" sz="2000" dirty="0">
              <a:solidFill>
                <a:schemeClr val="bg1"/>
              </a:solidFill>
              <a:effectLst/>
              <a:latin typeface="Cambria" panose="02040503050406030204" pitchFamily="18" charset="0"/>
              <a:ea typeface="Cambria" panose="02040503050406030204" pitchFamily="18" charset="0"/>
              <a:cs typeface="Cambria" panose="02040503050406030204" pitchFamily="18" charset="0"/>
            </a:endParaRPr>
          </a:p>
          <a:p>
            <a:r>
              <a:rPr lang="fr-CA" sz="2000" dirty="0">
                <a:solidFill>
                  <a:schemeClr val="bg1"/>
                </a:solidFill>
                <a:effectLst/>
                <a:latin typeface="Cambria" panose="02040503050406030204" pitchFamily="18" charset="0"/>
                <a:ea typeface="Cambria" panose="02040503050406030204" pitchFamily="18" charset="0"/>
                <a:cs typeface="Cambria" panose="02040503050406030204" pitchFamily="18" charset="0"/>
              </a:rPr>
              <a:t> </a:t>
            </a:r>
          </a:p>
          <a:p>
            <a:pPr>
              <a:lnSpc>
                <a:spcPct val="107000"/>
              </a:lnSpc>
              <a:spcAft>
                <a:spcPts val="800"/>
              </a:spcAft>
            </a:pPr>
            <a:r>
              <a:rPr lang="fr-CA" sz="20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Salarié : La partie confédérale remet au salarié un jour férié en banque.</a:t>
            </a:r>
          </a:p>
          <a:p>
            <a:pPr>
              <a:lnSpc>
                <a:spcPct val="107000"/>
              </a:lnSpc>
              <a:spcAft>
                <a:spcPts val="800"/>
              </a:spcAft>
            </a:pPr>
            <a:r>
              <a:rPr lang="fr-CA" sz="20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Les parties conviennent que le salarié devait effectivement travailler le jour du férié afin de bénéficier d’un congé en banque dans la présente situation.</a:t>
            </a: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27172" y="699785"/>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A" sz="3600" b="1" spc="-68" dirty="0">
                <a:solidFill>
                  <a:prstClr val="white"/>
                </a:solidFill>
                <a:latin typeface="Cambria"/>
              </a:rPr>
              <a:t>ENTENTE SUR LES CONGÉS</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Tree>
    <p:extLst>
      <p:ext uri="{BB962C8B-B14F-4D97-AF65-F5344CB8AC3E}">
        <p14:creationId xmlns:p14="http://schemas.microsoft.com/office/powerpoint/2010/main" val="3963979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CDE7C63-4317-1F9B-FC7B-E2BFD9A7D55E}"/>
              </a:ext>
            </a:extLst>
          </p:cNvPr>
          <p:cNvSpPr txBox="1"/>
          <p:nvPr>
            <p:custDataLst>
              <p:tags r:id="rId1"/>
            </p:custDataLst>
          </p:nvPr>
        </p:nvSpPr>
        <p:spPr>
          <a:xfrm>
            <a:off x="2230320" y="774840"/>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PROPOSITION</a:t>
            </a:r>
          </a:p>
        </p:txBody>
      </p:sp>
      <p:sp>
        <p:nvSpPr>
          <p:cNvPr id="4" name="Espace réservé du numéro de diapositive 3">
            <a:extLst>
              <a:ext uri="{FF2B5EF4-FFF2-40B4-BE49-F238E27FC236}">
                <a16:creationId xmlns:a16="http://schemas.microsoft.com/office/drawing/2014/main" id="{E4D32112-1049-CD7C-500F-53621B50B415}"/>
              </a:ext>
            </a:extLst>
          </p:cNvPr>
          <p:cNvSpPr>
            <a:spLocks noGrp="1"/>
          </p:cNvSpPr>
          <p:nvPr>
            <p:ph type="sldNum" sz="quarter" idx="16"/>
            <p:custDataLst>
              <p:tags r:id="rId2"/>
            </p:custDataLst>
          </p:nvPr>
        </p:nvSpPr>
        <p:spPr/>
        <p:txBody>
          <a:bodyPr/>
          <a:lstStyle/>
          <a:p>
            <a:fld id="{294A09A9-5501-47C1-A89A-A340965A2BE2}" type="slidenum">
              <a:rPr lang="fr-CA" smtClean="0"/>
              <a:pPr/>
              <a:t>36</a:t>
            </a:fld>
            <a:endParaRPr lang="fr-CA" dirty="0"/>
          </a:p>
        </p:txBody>
      </p:sp>
      <p:sp>
        <p:nvSpPr>
          <p:cNvPr id="8" name="ZoneTexte 7">
            <a:extLst>
              <a:ext uri="{FF2B5EF4-FFF2-40B4-BE49-F238E27FC236}">
                <a16:creationId xmlns:a16="http://schemas.microsoft.com/office/drawing/2014/main" id="{62CDC513-AEF7-5BE3-DC1E-D1A0F776EFB7}"/>
              </a:ext>
            </a:extLst>
          </p:cNvPr>
          <p:cNvSpPr txBox="1"/>
          <p:nvPr>
            <p:custDataLst>
              <p:tags r:id="rId3"/>
            </p:custDataLst>
          </p:nvPr>
        </p:nvSpPr>
        <p:spPr>
          <a:xfrm>
            <a:off x="1530059" y="3002280"/>
            <a:ext cx="9585960" cy="1200329"/>
          </a:xfrm>
          <a:prstGeom prst="rect">
            <a:avLst/>
          </a:prstGeom>
          <a:solidFill>
            <a:srgbClr val="B6CE9F"/>
          </a:solidFill>
        </p:spPr>
        <p:txBody>
          <a:bodyPr wrap="square" rtlCol="0">
            <a:spAutoFit/>
          </a:bodyPr>
          <a:lstStyle/>
          <a:p>
            <a:pPr algn="ctr"/>
            <a:r>
              <a:rPr lang="fr-CA" sz="3600" b="1" i="1" dirty="0">
                <a:solidFill>
                  <a:schemeClr val="bg1"/>
                </a:solidFill>
                <a:latin typeface="Cambria" panose="02040503050406030204" pitchFamily="18" charset="0"/>
                <a:ea typeface="Cambria" panose="02040503050406030204" pitchFamily="18" charset="0"/>
                <a:cs typeface="Calibri" panose="020F0502020204030204" pitchFamily="34" charset="0"/>
              </a:rPr>
              <a:t>« Que l’on adopte l’entente sur les congés comme présentée. »</a:t>
            </a:r>
          </a:p>
        </p:txBody>
      </p:sp>
    </p:spTree>
    <p:extLst>
      <p:ext uri="{BB962C8B-B14F-4D97-AF65-F5344CB8AC3E}">
        <p14:creationId xmlns:p14="http://schemas.microsoft.com/office/powerpoint/2010/main" val="29102616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37</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844763" y="2822559"/>
            <a:ext cx="8950255" cy="1446550"/>
          </a:xfrm>
          <a:prstGeom prst="rect">
            <a:avLst/>
          </a:prstGeom>
          <a:noFill/>
        </p:spPr>
        <p:txBody>
          <a:bodyPr wrap="square">
            <a:spAutoFit/>
          </a:bodyPr>
          <a:lstStyle/>
          <a:p>
            <a:pPr algn="ctr"/>
            <a:r>
              <a:rPr lang="fr-CA" sz="44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Entente de griefs modifiant la convention collective</a:t>
            </a: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27171" y="492396"/>
            <a:ext cx="8185438" cy="1200329"/>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ENTENTE DE GRIEFS MODIFIANT LA CONVENTION COLLECTIVE</a:t>
            </a:r>
          </a:p>
        </p:txBody>
      </p:sp>
    </p:spTree>
    <p:extLst>
      <p:ext uri="{BB962C8B-B14F-4D97-AF65-F5344CB8AC3E}">
        <p14:creationId xmlns:p14="http://schemas.microsoft.com/office/powerpoint/2010/main" val="40852708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38</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216765" y="2481841"/>
            <a:ext cx="10349347" cy="2769989"/>
          </a:xfrm>
          <a:prstGeom prst="rect">
            <a:avLst/>
          </a:prstGeom>
          <a:noFill/>
        </p:spPr>
        <p:txBody>
          <a:bodyPr wrap="square">
            <a:spAutoFit/>
          </a:bodyPr>
          <a:lstStyle/>
          <a:p>
            <a:pPr marL="811213" indent="-368300" algn="just" fontAlgn="base">
              <a:spcBef>
                <a:spcPts val="600"/>
              </a:spcBef>
              <a:spcAft>
                <a:spcPts val="1200"/>
              </a:spcAft>
              <a:tabLst>
                <a:tab pos="457200" algn="l"/>
                <a:tab pos="811213" algn="l"/>
                <a:tab pos="895350" algn="l"/>
              </a:tabLst>
            </a:pPr>
            <a:r>
              <a:rPr lang="fr-CA" sz="2400" b="1" kern="100" dirty="0">
                <a:solidFill>
                  <a:schemeClr val="bg1"/>
                </a:solidFill>
                <a:latin typeface="Cambria" panose="02040503050406030204" pitchFamily="18" charset="0"/>
                <a:ea typeface="Cambria" panose="02040503050406030204" pitchFamily="18" charset="0"/>
                <a:cs typeface="Times New Roman" panose="02020603050405020304" pitchFamily="18" charset="0"/>
              </a:rPr>
              <a:t>2024-14 – Frais de Barreau (clause 39.07 d))</a:t>
            </a:r>
          </a:p>
          <a:p>
            <a:pPr marL="811213" indent="-368300" algn="just" fontAlgn="base">
              <a:spcBef>
                <a:spcPts val="600"/>
              </a:spcBef>
              <a:spcAft>
                <a:spcPts val="1200"/>
              </a:spcAft>
              <a:tabLst>
                <a:tab pos="457200" algn="l"/>
                <a:tab pos="811213" algn="l"/>
                <a:tab pos="895350" algn="l"/>
              </a:tabLst>
            </a:pPr>
            <a:r>
              <a:rPr lang="fr-CA" sz="2400" kern="100" dirty="0">
                <a:solidFill>
                  <a:schemeClr val="bg1"/>
                </a:solidFill>
                <a:latin typeface="Cambria" panose="02040503050406030204" pitchFamily="18" charset="0"/>
                <a:ea typeface="Cambria" panose="02040503050406030204" pitchFamily="18" charset="0"/>
                <a:cs typeface="Times New Roman" panose="02020603050405020304" pitchFamily="18" charset="0"/>
              </a:rPr>
              <a:t>-	La partie confédérale accepte que les frais de Barreau de la salariée lui soient remboursés à 100 %.</a:t>
            </a:r>
          </a:p>
          <a:p>
            <a:pPr marL="811213" indent="-368300" algn="just" fontAlgn="base">
              <a:spcBef>
                <a:spcPts val="600"/>
              </a:spcBef>
              <a:spcAft>
                <a:spcPts val="1200"/>
              </a:spcAft>
              <a:tabLst>
                <a:tab pos="457200" algn="l"/>
                <a:tab pos="811213" algn="l"/>
                <a:tab pos="895350" algn="l"/>
              </a:tabLst>
            </a:pPr>
            <a:r>
              <a:rPr lang="fr-CA" sz="2400" kern="100" dirty="0">
                <a:solidFill>
                  <a:schemeClr val="bg1"/>
                </a:solidFill>
                <a:latin typeface="Cambria" panose="02040503050406030204" pitchFamily="18" charset="0"/>
                <a:ea typeface="Cambria" panose="02040503050406030204" pitchFamily="18" charset="0"/>
                <a:cs typeface="Times New Roman" panose="02020603050405020304" pitchFamily="18" charset="0"/>
              </a:rPr>
              <a:t>-	Les parties conviennent de modifier la convention collective afin d’inclure un prorata du remboursement en cas de fin d’emploi à l’exception d’une prise de retraite. </a:t>
            </a:r>
          </a:p>
        </p:txBody>
      </p:sp>
      <p:sp>
        <p:nvSpPr>
          <p:cNvPr id="3" name="ZoneTexte 2">
            <a:extLst>
              <a:ext uri="{FF2B5EF4-FFF2-40B4-BE49-F238E27FC236}">
                <a16:creationId xmlns:a16="http://schemas.microsoft.com/office/drawing/2014/main" id="{788747FF-8BBF-A1A8-58E8-BE17DB1B92AE}"/>
              </a:ext>
            </a:extLst>
          </p:cNvPr>
          <p:cNvSpPr txBox="1"/>
          <p:nvPr>
            <p:custDataLst>
              <p:tags r:id="rId1"/>
            </p:custDataLst>
          </p:nvPr>
        </p:nvSpPr>
        <p:spPr>
          <a:xfrm>
            <a:off x="2227171" y="492396"/>
            <a:ext cx="8185438" cy="1200329"/>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ENTENTE DE GRIEFS MODIFIANT LA CONVENTION COLLECTIVE</a:t>
            </a:r>
          </a:p>
        </p:txBody>
      </p:sp>
    </p:spTree>
    <p:extLst>
      <p:ext uri="{BB962C8B-B14F-4D97-AF65-F5344CB8AC3E}">
        <p14:creationId xmlns:p14="http://schemas.microsoft.com/office/powerpoint/2010/main" val="10521543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39</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173497" y="2265024"/>
            <a:ext cx="10072681" cy="3539430"/>
          </a:xfrm>
          <a:prstGeom prst="rect">
            <a:avLst/>
          </a:prstGeom>
          <a:noFill/>
        </p:spPr>
        <p:txBody>
          <a:bodyPr wrap="square">
            <a:spAutoFit/>
          </a:bodyPr>
          <a:lstStyle/>
          <a:p>
            <a:pPr marL="811213" indent="-368300" algn="just" fontAlgn="base">
              <a:spcBef>
                <a:spcPts val="600"/>
              </a:spcBef>
              <a:spcAft>
                <a:spcPts val="1200"/>
              </a:spcAft>
              <a:tabLst>
                <a:tab pos="457200" algn="l"/>
                <a:tab pos="811213" algn="l"/>
                <a:tab pos="895350" algn="l"/>
              </a:tabLst>
            </a:pPr>
            <a:r>
              <a:rPr lang="fr-CA" sz="2400" b="1" kern="100" dirty="0">
                <a:solidFill>
                  <a:schemeClr val="bg1"/>
                </a:solidFill>
                <a:latin typeface="Cambria" panose="02040503050406030204" pitchFamily="18" charset="0"/>
                <a:ea typeface="Cambria" panose="02040503050406030204" pitchFamily="18" charset="0"/>
                <a:cs typeface="Times New Roman" panose="02020603050405020304" pitchFamily="18" charset="0"/>
              </a:rPr>
              <a:t>2024-22 – Indemnités de logement (clause 39.04c))</a:t>
            </a:r>
          </a:p>
          <a:p>
            <a:pPr marL="811213" indent="-368300" algn="just" fontAlgn="base">
              <a:spcBef>
                <a:spcPts val="600"/>
              </a:spcBef>
              <a:spcAft>
                <a:spcPts val="1200"/>
              </a:spcAft>
              <a:tabLst>
                <a:tab pos="457200" algn="l"/>
                <a:tab pos="811213" algn="l"/>
                <a:tab pos="895350" algn="l"/>
              </a:tabLst>
            </a:pPr>
            <a:r>
              <a:rPr lang="fr-CA" sz="2000" kern="100" dirty="0">
                <a:solidFill>
                  <a:schemeClr val="bg1"/>
                </a:solidFill>
                <a:latin typeface="Cambria" panose="02040503050406030204" pitchFamily="18" charset="0"/>
                <a:ea typeface="Cambria" panose="02040503050406030204" pitchFamily="18" charset="0"/>
                <a:cs typeface="Times New Roman" panose="02020603050405020304" pitchFamily="18" charset="0"/>
              </a:rPr>
              <a:t>-	La partie confédérale (FSSS) rembourse la somme de 463.20 $ à la salariée.</a:t>
            </a:r>
          </a:p>
          <a:p>
            <a:pPr marL="811213" indent="-368300" algn="just" fontAlgn="base">
              <a:spcBef>
                <a:spcPts val="600"/>
              </a:spcBef>
              <a:spcAft>
                <a:spcPts val="1200"/>
              </a:spcAft>
              <a:tabLst>
                <a:tab pos="457200" algn="l"/>
                <a:tab pos="811213" algn="l"/>
                <a:tab pos="895350" algn="l"/>
              </a:tabLst>
            </a:pPr>
            <a:r>
              <a:rPr lang="fr-CA" sz="2000" kern="100" dirty="0">
                <a:solidFill>
                  <a:schemeClr val="bg1"/>
                </a:solidFill>
                <a:latin typeface="Cambria" panose="02040503050406030204" pitchFamily="18" charset="0"/>
                <a:ea typeface="Cambria" panose="02040503050406030204" pitchFamily="18" charset="0"/>
                <a:cs typeface="Times New Roman" panose="02020603050405020304" pitchFamily="18" charset="0"/>
              </a:rPr>
              <a:t>-	Le STTCSN retire le grief </a:t>
            </a:r>
          </a:p>
          <a:p>
            <a:pPr marL="811213" indent="-368300" algn="just" fontAlgn="base">
              <a:spcBef>
                <a:spcPts val="600"/>
              </a:spcBef>
              <a:spcAft>
                <a:spcPts val="1200"/>
              </a:spcAft>
              <a:tabLst>
                <a:tab pos="457200" algn="l"/>
                <a:tab pos="811213" algn="l"/>
                <a:tab pos="895350" algn="l"/>
              </a:tabLst>
            </a:pPr>
            <a:r>
              <a:rPr lang="fr-CA" sz="2000" kern="100" dirty="0">
                <a:solidFill>
                  <a:schemeClr val="bg1"/>
                </a:solidFill>
                <a:latin typeface="Cambria" panose="02040503050406030204" pitchFamily="18" charset="0"/>
                <a:ea typeface="Cambria" panose="02040503050406030204" pitchFamily="18" charset="0"/>
                <a:cs typeface="Times New Roman" panose="02020603050405020304" pitchFamily="18" charset="0"/>
              </a:rPr>
              <a:t>-	Les parties conviennent de modifier la convention collective à l’article 39.04 C) :</a:t>
            </a:r>
          </a:p>
          <a:p>
            <a:pPr marL="811213" algn="just" fontAlgn="base">
              <a:spcBef>
                <a:spcPts val="600"/>
              </a:spcBef>
              <a:spcAft>
                <a:spcPts val="1200"/>
              </a:spcAft>
              <a:tabLst>
                <a:tab pos="457200" algn="l"/>
                <a:tab pos="811213" algn="l"/>
                <a:tab pos="895350" algn="l"/>
              </a:tabLst>
            </a:pPr>
            <a:r>
              <a:rPr lang="fr-CA" sz="2000" kern="100" dirty="0">
                <a:solidFill>
                  <a:schemeClr val="bg1"/>
                </a:solidFill>
                <a:latin typeface="Cambria" panose="02040503050406030204" pitchFamily="18" charset="0"/>
                <a:ea typeface="Cambria" panose="02040503050406030204" pitchFamily="18" charset="0"/>
                <a:cs typeface="Times New Roman" panose="02020603050405020304" pitchFamily="18" charset="0"/>
              </a:rPr>
              <a:t>« Tout salarié occupant un poste temporaire affiché a droit aux indemnités prévues au paragraphe a) pour une période de douze (12) semaines si son nouveau lieu de travail est à plus de quatre-vingt-dix (90) kilomètres de sa résidence principale, comme le définit la loi électorale. »</a:t>
            </a:r>
          </a:p>
        </p:txBody>
      </p:sp>
      <p:sp>
        <p:nvSpPr>
          <p:cNvPr id="3" name="ZoneTexte 2">
            <a:extLst>
              <a:ext uri="{FF2B5EF4-FFF2-40B4-BE49-F238E27FC236}">
                <a16:creationId xmlns:a16="http://schemas.microsoft.com/office/drawing/2014/main" id="{788747FF-8BBF-A1A8-58E8-BE17DB1B92AE}"/>
              </a:ext>
            </a:extLst>
          </p:cNvPr>
          <p:cNvSpPr txBox="1"/>
          <p:nvPr>
            <p:custDataLst>
              <p:tags r:id="rId1"/>
            </p:custDataLst>
          </p:nvPr>
        </p:nvSpPr>
        <p:spPr>
          <a:xfrm>
            <a:off x="2227171" y="492396"/>
            <a:ext cx="8185438" cy="1200329"/>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ENTENTE DE GRIEFS MODIFIANT LA CONVENTION COLLECTIVE</a:t>
            </a:r>
          </a:p>
        </p:txBody>
      </p:sp>
    </p:spTree>
    <p:extLst>
      <p:ext uri="{BB962C8B-B14F-4D97-AF65-F5344CB8AC3E}">
        <p14:creationId xmlns:p14="http://schemas.microsoft.com/office/powerpoint/2010/main" val="1423194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CDE7C63-4317-1F9B-FC7B-E2BFD9A7D55E}"/>
              </a:ext>
            </a:extLst>
          </p:cNvPr>
          <p:cNvSpPr txBox="1"/>
          <p:nvPr>
            <p:custDataLst>
              <p:tags r:id="rId1"/>
            </p:custDataLst>
          </p:nvPr>
        </p:nvSpPr>
        <p:spPr>
          <a:xfrm>
            <a:off x="2230320" y="774840"/>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PROPOSITION</a:t>
            </a:r>
          </a:p>
        </p:txBody>
      </p:sp>
      <p:sp>
        <p:nvSpPr>
          <p:cNvPr id="4" name="Espace réservé du numéro de diapositive 3">
            <a:extLst>
              <a:ext uri="{FF2B5EF4-FFF2-40B4-BE49-F238E27FC236}">
                <a16:creationId xmlns:a16="http://schemas.microsoft.com/office/drawing/2014/main" id="{E4D32112-1049-CD7C-500F-53621B50B415}"/>
              </a:ext>
            </a:extLst>
          </p:cNvPr>
          <p:cNvSpPr>
            <a:spLocks noGrp="1"/>
          </p:cNvSpPr>
          <p:nvPr>
            <p:ph type="sldNum" sz="quarter" idx="16"/>
            <p:custDataLst>
              <p:tags r:id="rId2"/>
            </p:custDataLst>
          </p:nvPr>
        </p:nvSpPr>
        <p:spPr/>
        <p:txBody>
          <a:bodyPr/>
          <a:lstStyle/>
          <a:p>
            <a:fld id="{294A09A9-5501-47C1-A89A-A340965A2BE2}" type="slidenum">
              <a:rPr lang="fr-CA" smtClean="0"/>
              <a:pPr/>
              <a:t>4</a:t>
            </a:fld>
            <a:endParaRPr lang="fr-CA" dirty="0"/>
          </a:p>
        </p:txBody>
      </p:sp>
      <p:sp>
        <p:nvSpPr>
          <p:cNvPr id="8" name="ZoneTexte 7">
            <a:extLst>
              <a:ext uri="{FF2B5EF4-FFF2-40B4-BE49-F238E27FC236}">
                <a16:creationId xmlns:a16="http://schemas.microsoft.com/office/drawing/2014/main" id="{62CDC513-AEF7-5BE3-DC1E-D1A0F776EFB7}"/>
              </a:ext>
            </a:extLst>
          </p:cNvPr>
          <p:cNvSpPr txBox="1"/>
          <p:nvPr>
            <p:custDataLst>
              <p:tags r:id="rId3"/>
            </p:custDataLst>
          </p:nvPr>
        </p:nvSpPr>
        <p:spPr>
          <a:xfrm>
            <a:off x="1530059" y="3002280"/>
            <a:ext cx="9585960" cy="1754326"/>
          </a:xfrm>
          <a:prstGeom prst="rect">
            <a:avLst/>
          </a:prstGeom>
          <a:solidFill>
            <a:srgbClr val="B6CE9F"/>
          </a:solidFill>
        </p:spPr>
        <p:txBody>
          <a:bodyPr wrap="square" rtlCol="0">
            <a:spAutoFit/>
          </a:bodyPr>
          <a:lstStyle/>
          <a:p>
            <a:pPr algn="ctr"/>
            <a:r>
              <a:rPr lang="fr-CA" sz="3600" b="1" i="1" dirty="0">
                <a:solidFill>
                  <a:schemeClr val="bg1"/>
                </a:solidFill>
                <a:latin typeface="Cambria" panose="02040503050406030204" pitchFamily="18" charset="0"/>
                <a:ea typeface="Cambria" panose="02040503050406030204" pitchFamily="18" charset="0"/>
                <a:cs typeface="Calibri" panose="020F0502020204030204" pitchFamily="34" charset="0"/>
              </a:rPr>
              <a:t>« Que l’on adopte l’ordre du jour modifié de</a:t>
            </a:r>
          </a:p>
          <a:p>
            <a:pPr algn="ctr"/>
            <a:r>
              <a:rPr lang="fr-CA" sz="3600" b="1" i="1" dirty="0">
                <a:solidFill>
                  <a:schemeClr val="bg1"/>
                </a:solidFill>
                <a:latin typeface="Cambria" panose="02040503050406030204" pitchFamily="18" charset="0"/>
                <a:ea typeface="Cambria" panose="02040503050406030204" pitchFamily="18" charset="0"/>
                <a:cs typeface="Calibri" panose="020F0502020204030204" pitchFamily="34" charset="0"/>
              </a:rPr>
              <a:t>l’assemblée générale des 6 et 7 décembre 2024 comme proposé. »</a:t>
            </a:r>
          </a:p>
        </p:txBody>
      </p:sp>
    </p:spTree>
    <p:extLst>
      <p:ext uri="{BB962C8B-B14F-4D97-AF65-F5344CB8AC3E}">
        <p14:creationId xmlns:p14="http://schemas.microsoft.com/office/powerpoint/2010/main" val="11797312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CDE7C63-4317-1F9B-FC7B-E2BFD9A7D55E}"/>
              </a:ext>
            </a:extLst>
          </p:cNvPr>
          <p:cNvSpPr txBox="1"/>
          <p:nvPr>
            <p:custDataLst>
              <p:tags r:id="rId1"/>
            </p:custDataLst>
          </p:nvPr>
        </p:nvSpPr>
        <p:spPr>
          <a:xfrm>
            <a:off x="2230320" y="774840"/>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PROPOSITION</a:t>
            </a:r>
          </a:p>
        </p:txBody>
      </p:sp>
      <p:sp>
        <p:nvSpPr>
          <p:cNvPr id="4" name="Espace réservé du numéro de diapositive 3">
            <a:extLst>
              <a:ext uri="{FF2B5EF4-FFF2-40B4-BE49-F238E27FC236}">
                <a16:creationId xmlns:a16="http://schemas.microsoft.com/office/drawing/2014/main" id="{E4D32112-1049-CD7C-500F-53621B50B415}"/>
              </a:ext>
            </a:extLst>
          </p:cNvPr>
          <p:cNvSpPr>
            <a:spLocks noGrp="1"/>
          </p:cNvSpPr>
          <p:nvPr>
            <p:ph type="sldNum" sz="quarter" idx="16"/>
            <p:custDataLst>
              <p:tags r:id="rId2"/>
            </p:custDataLst>
          </p:nvPr>
        </p:nvSpPr>
        <p:spPr/>
        <p:txBody>
          <a:bodyPr/>
          <a:lstStyle/>
          <a:p>
            <a:fld id="{294A09A9-5501-47C1-A89A-A340965A2BE2}" type="slidenum">
              <a:rPr lang="fr-CA" smtClean="0"/>
              <a:pPr/>
              <a:t>40</a:t>
            </a:fld>
            <a:endParaRPr lang="fr-CA" dirty="0"/>
          </a:p>
        </p:txBody>
      </p:sp>
      <p:sp>
        <p:nvSpPr>
          <p:cNvPr id="8" name="ZoneTexte 7">
            <a:extLst>
              <a:ext uri="{FF2B5EF4-FFF2-40B4-BE49-F238E27FC236}">
                <a16:creationId xmlns:a16="http://schemas.microsoft.com/office/drawing/2014/main" id="{62CDC513-AEF7-5BE3-DC1E-D1A0F776EFB7}"/>
              </a:ext>
            </a:extLst>
          </p:cNvPr>
          <p:cNvSpPr txBox="1"/>
          <p:nvPr>
            <p:custDataLst>
              <p:tags r:id="rId3"/>
            </p:custDataLst>
          </p:nvPr>
        </p:nvSpPr>
        <p:spPr>
          <a:xfrm>
            <a:off x="1530059" y="3002280"/>
            <a:ext cx="9585960" cy="1200329"/>
          </a:xfrm>
          <a:prstGeom prst="rect">
            <a:avLst/>
          </a:prstGeom>
          <a:solidFill>
            <a:srgbClr val="B6CE9F"/>
          </a:solidFill>
        </p:spPr>
        <p:txBody>
          <a:bodyPr wrap="square" rtlCol="0">
            <a:spAutoFit/>
          </a:bodyPr>
          <a:lstStyle/>
          <a:p>
            <a:pPr algn="ctr"/>
            <a:r>
              <a:rPr lang="fr-CA" sz="3600" b="1" i="1" dirty="0">
                <a:solidFill>
                  <a:schemeClr val="bg1"/>
                </a:solidFill>
                <a:latin typeface="Cambria" panose="02040503050406030204" pitchFamily="18" charset="0"/>
                <a:ea typeface="Cambria" panose="02040503050406030204" pitchFamily="18" charset="0"/>
                <a:cs typeface="Calibri" panose="020F0502020204030204" pitchFamily="34" charset="0"/>
              </a:rPr>
              <a:t>« Que l’on adopte le règlement des griefs 2024-14 et 2024-22 comme présenté»</a:t>
            </a:r>
          </a:p>
        </p:txBody>
      </p:sp>
    </p:spTree>
    <p:extLst>
      <p:ext uri="{BB962C8B-B14F-4D97-AF65-F5344CB8AC3E}">
        <p14:creationId xmlns:p14="http://schemas.microsoft.com/office/powerpoint/2010/main" val="2134343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41</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844762" y="3209058"/>
            <a:ext cx="8950255" cy="769441"/>
          </a:xfrm>
          <a:prstGeom prst="rect">
            <a:avLst/>
          </a:prstGeom>
          <a:noFill/>
        </p:spPr>
        <p:txBody>
          <a:bodyPr wrap="square">
            <a:spAutoFit/>
          </a:bodyPr>
          <a:lstStyle/>
          <a:p>
            <a:pPr algn="ctr"/>
            <a:r>
              <a:rPr lang="fr-CA" sz="44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Retour sur les ententes</a:t>
            </a: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27171" y="492396"/>
            <a:ext cx="8185438" cy="1200329"/>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ENTENTE DE GRIEFS MODIFIANT LA CONVENTION COLLECTIVE</a:t>
            </a:r>
          </a:p>
        </p:txBody>
      </p:sp>
    </p:spTree>
    <p:extLst>
      <p:ext uri="{BB962C8B-B14F-4D97-AF65-F5344CB8AC3E}">
        <p14:creationId xmlns:p14="http://schemas.microsoft.com/office/powerpoint/2010/main" val="31845376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CDE7C63-4317-1F9B-FC7B-E2BFD9A7D55E}"/>
              </a:ext>
            </a:extLst>
          </p:cNvPr>
          <p:cNvSpPr txBox="1"/>
          <p:nvPr>
            <p:custDataLst>
              <p:tags r:id="rId1"/>
            </p:custDataLst>
          </p:nvPr>
        </p:nvSpPr>
        <p:spPr>
          <a:xfrm>
            <a:off x="2230320" y="774840"/>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PROPOSITION</a:t>
            </a:r>
          </a:p>
        </p:txBody>
      </p:sp>
      <p:sp>
        <p:nvSpPr>
          <p:cNvPr id="4" name="Espace réservé du numéro de diapositive 3">
            <a:extLst>
              <a:ext uri="{FF2B5EF4-FFF2-40B4-BE49-F238E27FC236}">
                <a16:creationId xmlns:a16="http://schemas.microsoft.com/office/drawing/2014/main" id="{E4D32112-1049-CD7C-500F-53621B50B415}"/>
              </a:ext>
            </a:extLst>
          </p:cNvPr>
          <p:cNvSpPr>
            <a:spLocks noGrp="1"/>
          </p:cNvSpPr>
          <p:nvPr>
            <p:ph type="sldNum" sz="quarter" idx="16"/>
            <p:custDataLst>
              <p:tags r:id="rId2"/>
            </p:custDataLst>
          </p:nvPr>
        </p:nvSpPr>
        <p:spPr/>
        <p:txBody>
          <a:bodyPr/>
          <a:lstStyle/>
          <a:p>
            <a:fld id="{294A09A9-5501-47C1-A89A-A340965A2BE2}" type="slidenum">
              <a:rPr lang="fr-CA" smtClean="0"/>
              <a:pPr/>
              <a:t>42</a:t>
            </a:fld>
            <a:endParaRPr lang="fr-CA" dirty="0"/>
          </a:p>
        </p:txBody>
      </p:sp>
      <p:sp>
        <p:nvSpPr>
          <p:cNvPr id="8" name="ZoneTexte 7">
            <a:extLst>
              <a:ext uri="{FF2B5EF4-FFF2-40B4-BE49-F238E27FC236}">
                <a16:creationId xmlns:a16="http://schemas.microsoft.com/office/drawing/2014/main" id="{62CDC513-AEF7-5BE3-DC1E-D1A0F776EFB7}"/>
              </a:ext>
            </a:extLst>
          </p:cNvPr>
          <p:cNvSpPr txBox="1"/>
          <p:nvPr>
            <p:custDataLst>
              <p:tags r:id="rId3"/>
            </p:custDataLst>
          </p:nvPr>
        </p:nvSpPr>
        <p:spPr>
          <a:xfrm>
            <a:off x="1530059" y="3002280"/>
            <a:ext cx="9585960" cy="1200329"/>
          </a:xfrm>
          <a:prstGeom prst="rect">
            <a:avLst/>
          </a:prstGeom>
          <a:solidFill>
            <a:srgbClr val="B6CE9F"/>
          </a:solidFill>
        </p:spPr>
        <p:txBody>
          <a:bodyPr wrap="square" rtlCol="0">
            <a:spAutoFit/>
          </a:bodyPr>
          <a:lstStyle/>
          <a:p>
            <a:pPr algn="ctr"/>
            <a:r>
              <a:rPr lang="fr-CA" sz="3600" b="1" i="1" dirty="0">
                <a:solidFill>
                  <a:schemeClr val="bg1"/>
                </a:solidFill>
                <a:latin typeface="Cambria" panose="02040503050406030204" pitchFamily="18" charset="0"/>
                <a:ea typeface="Cambria" panose="02040503050406030204" pitchFamily="18" charset="0"/>
                <a:cs typeface="Calibri" panose="020F0502020204030204" pitchFamily="34" charset="0"/>
              </a:rPr>
              <a:t>« Que l’on reçoive le rapport sur les ententes comme présenté»</a:t>
            </a:r>
          </a:p>
        </p:txBody>
      </p:sp>
    </p:spTree>
    <p:extLst>
      <p:ext uri="{BB962C8B-B14F-4D97-AF65-F5344CB8AC3E}">
        <p14:creationId xmlns:p14="http://schemas.microsoft.com/office/powerpoint/2010/main" val="31544187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43</a:t>
            </a:fld>
            <a:endParaRPr lang="fr-CA" dirty="0"/>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64880" y="728065"/>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A" sz="3600" b="1" spc="-68" dirty="0">
                <a:solidFill>
                  <a:prstClr val="white"/>
                </a:solidFill>
                <a:latin typeface="Cambria"/>
              </a:rPr>
              <a:t>RAPPORT DU COMITÉ DE GRIEFS</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
        <p:nvSpPr>
          <p:cNvPr id="3" name="ZoneTexte 2">
            <a:extLst>
              <a:ext uri="{FF2B5EF4-FFF2-40B4-BE49-F238E27FC236}">
                <a16:creationId xmlns:a16="http://schemas.microsoft.com/office/drawing/2014/main" id="{32CE9458-43B7-D514-09C9-4474A8C82343}"/>
              </a:ext>
            </a:extLst>
          </p:cNvPr>
          <p:cNvSpPr txBox="1"/>
          <p:nvPr/>
        </p:nvSpPr>
        <p:spPr>
          <a:xfrm>
            <a:off x="1844762" y="3209058"/>
            <a:ext cx="8950255" cy="769441"/>
          </a:xfrm>
          <a:prstGeom prst="rect">
            <a:avLst/>
          </a:prstGeom>
          <a:noFill/>
        </p:spPr>
        <p:txBody>
          <a:bodyPr wrap="square">
            <a:spAutoFit/>
          </a:bodyPr>
          <a:lstStyle/>
          <a:p>
            <a:pPr algn="ctr"/>
            <a:r>
              <a:rPr lang="fr-CA" sz="44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Tableau de griefs</a:t>
            </a:r>
          </a:p>
        </p:txBody>
      </p:sp>
    </p:spTree>
    <p:extLst>
      <p:ext uri="{BB962C8B-B14F-4D97-AF65-F5344CB8AC3E}">
        <p14:creationId xmlns:p14="http://schemas.microsoft.com/office/powerpoint/2010/main" val="2653492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44</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462355" y="2813132"/>
            <a:ext cx="9267290" cy="2123658"/>
          </a:xfrm>
          <a:prstGeom prst="rect">
            <a:avLst/>
          </a:prstGeom>
          <a:noFill/>
        </p:spPr>
        <p:txBody>
          <a:bodyPr wrap="square">
            <a:spAutoFit/>
          </a:bodyPr>
          <a:lstStyle/>
          <a:p>
            <a:pPr algn="ctr"/>
            <a:r>
              <a:rPr lang="fr-CA" sz="44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Entente concernant l’application du chapitre 39 – implantation du système UKG</a:t>
            </a: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27172" y="699785"/>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RAPPORT DU COMITÉ DE GRIEFS</a:t>
            </a:r>
          </a:p>
        </p:txBody>
      </p:sp>
    </p:spTree>
    <p:extLst>
      <p:ext uri="{BB962C8B-B14F-4D97-AF65-F5344CB8AC3E}">
        <p14:creationId xmlns:p14="http://schemas.microsoft.com/office/powerpoint/2010/main" val="11322059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45</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462355" y="2330612"/>
            <a:ext cx="9267290" cy="3690882"/>
          </a:xfrm>
          <a:prstGeom prst="rect">
            <a:avLst/>
          </a:prstGeom>
          <a:noFill/>
        </p:spPr>
        <p:txBody>
          <a:bodyPr wrap="square">
            <a:spAutoFit/>
          </a:bodyPr>
          <a:lstStyle/>
          <a:p>
            <a:pPr marL="342900" lvl="0" indent="-342900" algn="just">
              <a:lnSpc>
                <a:spcPct val="107000"/>
              </a:lnSpc>
              <a:buFont typeface="+mj-lt"/>
              <a:buAutoNum type="arabicPeriod"/>
            </a:pPr>
            <a:r>
              <a:rPr lang="fr-CA" sz="20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Le Service des ressources humaine et de formation (SRHF) s’engage à partager avec le STTCSN le plan de déploiement du système UKG ainsi que les échéanciers. Lorsque des phases d’implantation ont un impact sur les </a:t>
            </a:r>
            <a:r>
              <a:rPr lang="fr-CA" sz="2000" kern="100" dirty="0" err="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salarié-es</a:t>
            </a:r>
            <a:r>
              <a:rPr lang="fr-CA" sz="20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de la CSN et de ses organisations ou sur la convention collective, les parties conviennent d’échanger pour en minimiser les conséquences et collaborent dans la recherche de solutions.</a:t>
            </a:r>
          </a:p>
          <a:p>
            <a:pPr marL="457200" algn="just">
              <a:lnSpc>
                <a:spcPct val="107000"/>
              </a:lnSpc>
            </a:pPr>
            <a:r>
              <a:rPr lang="fr-CA" sz="20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a:t>
            </a:r>
          </a:p>
          <a:p>
            <a:pPr marL="360363" lvl="0" indent="-360363" algn="just">
              <a:lnSpc>
                <a:spcPct val="107000"/>
              </a:lnSpc>
              <a:spcAft>
                <a:spcPts val="800"/>
              </a:spcAft>
            </a:pPr>
            <a:r>
              <a:rPr lang="fr-CA" sz="20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2. 	Considérant que certaines organisations ne peuvent respecter les délais prévus aux articles 39.09 et 39.10 pendant l’implantation du système UKG, le SRHF communiquera aux </a:t>
            </a:r>
            <a:r>
              <a:rPr lang="fr-CA" sz="2000" kern="100" dirty="0" err="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salarié-es</a:t>
            </a:r>
            <a:r>
              <a:rPr lang="fr-CA" sz="20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de la CSN et des organisations, la possibilité de bénéficier d’avances de fonds.</a:t>
            </a: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27172" y="699785"/>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UKG</a:t>
            </a:r>
          </a:p>
        </p:txBody>
      </p:sp>
    </p:spTree>
    <p:extLst>
      <p:ext uri="{BB962C8B-B14F-4D97-AF65-F5344CB8AC3E}">
        <p14:creationId xmlns:p14="http://schemas.microsoft.com/office/powerpoint/2010/main" val="37606063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46</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362610" y="2108688"/>
            <a:ext cx="9914562" cy="4228273"/>
          </a:xfrm>
          <a:prstGeom prst="rect">
            <a:avLst/>
          </a:prstGeom>
          <a:noFill/>
        </p:spPr>
        <p:txBody>
          <a:bodyPr wrap="square">
            <a:spAutoFit/>
          </a:bodyPr>
          <a:lstStyle/>
          <a:p>
            <a:pPr marL="342900" lvl="0" indent="-342900" algn="just">
              <a:lnSpc>
                <a:spcPct val="107000"/>
              </a:lnSpc>
              <a:buFont typeface="+mj-lt"/>
              <a:buAutoNum type="arabicPeriod"/>
            </a:pPr>
            <a:r>
              <a:rPr lang="fr-CA"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Prévoir un point statutaire lors des comités de relations de travail pour discuter des points suivants : </a:t>
            </a:r>
          </a:p>
          <a:p>
            <a:pPr marL="685800" algn="just">
              <a:lnSpc>
                <a:spcPct val="107000"/>
              </a:lnSpc>
            </a:pPr>
            <a:r>
              <a:rPr lang="fr-CA"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p>
          <a:p>
            <a:pPr marL="742950" lvl="1" indent="-285750" algn="just">
              <a:lnSpc>
                <a:spcPct val="107000"/>
              </a:lnSpc>
              <a:buFont typeface="+mj-lt"/>
              <a:buAutoNum type="alphaLcPeriod"/>
            </a:pPr>
            <a:r>
              <a:rPr lang="fr-CA"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alternatives pour atténuer les conséquences vécues à la suite de l’implantation du système UKG;</a:t>
            </a:r>
          </a:p>
          <a:p>
            <a:pPr marL="742950" lvl="1" indent="-285750" algn="just">
              <a:lnSpc>
                <a:spcPct val="107000"/>
              </a:lnSpc>
              <a:buFont typeface="+mj-lt"/>
              <a:buAutoNum type="alphaLcPeriod"/>
            </a:pPr>
            <a:r>
              <a:rPr lang="fr-CA"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retour à l’ancien horaire de référence pour le traitement des rapports d’activité en respect des délais prévus aux articles 39.09 et 39.10; </a:t>
            </a:r>
          </a:p>
          <a:p>
            <a:pPr marL="742950" lvl="1" indent="-285750" algn="just">
              <a:lnSpc>
                <a:spcPct val="107000"/>
              </a:lnSpc>
              <a:buFont typeface="+mj-lt"/>
              <a:buAutoNum type="alphaLcPeriod"/>
            </a:pPr>
            <a:r>
              <a:rPr lang="fr-CA"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modification du système UKG pour permettre une meilleure identification, des remboursements des dépenses par les </a:t>
            </a:r>
            <a:r>
              <a:rPr lang="fr-CA" kern="1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salarié-es</a:t>
            </a:r>
            <a:r>
              <a:rPr lang="fr-CA"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sur leur bulletin de paie; </a:t>
            </a:r>
          </a:p>
          <a:p>
            <a:pPr marL="742950" lvl="1" indent="-285750" algn="just">
              <a:lnSpc>
                <a:spcPct val="107000"/>
              </a:lnSpc>
              <a:buFont typeface="+mj-lt"/>
              <a:buAutoNum type="alphaLcPeriod"/>
            </a:pPr>
            <a:r>
              <a:rPr lang="fr-CA"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travaux d’implantation du système UKG pour permettre d’inscrire les banques de congés sur le talon de paie des salariés ou par l’entremise du portail UKG ainsi que de faciliter leur identification; </a:t>
            </a:r>
          </a:p>
          <a:p>
            <a:pPr marL="742950" lvl="1" indent="-285750" algn="just">
              <a:lnSpc>
                <a:spcPct val="107000"/>
              </a:lnSpc>
              <a:buFont typeface="+mj-lt"/>
              <a:buAutoNum type="alphaLcPeriod"/>
            </a:pPr>
            <a:r>
              <a:rPr lang="fr-CA"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partage d’informations en lien avec le plan de déploiement des différentes composantes du système UKG préalablement à leur implantation; </a:t>
            </a:r>
          </a:p>
          <a:p>
            <a:pPr marL="742950" lvl="1" indent="-285750" algn="just">
              <a:lnSpc>
                <a:spcPct val="107000"/>
              </a:lnSpc>
              <a:spcAft>
                <a:spcPts val="800"/>
              </a:spcAft>
              <a:buFont typeface="+mj-lt"/>
              <a:buAutoNum type="alphaLcPeriod"/>
            </a:pPr>
            <a:r>
              <a:rPr lang="fr-CA"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des impacts sur les salariés qui travaillent avec le système UKG et évaluer les besoins en ressources supplémentaire, s’il y a lieu. </a:t>
            </a: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27172" y="699785"/>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UKG</a:t>
            </a:r>
          </a:p>
        </p:txBody>
      </p:sp>
    </p:spTree>
    <p:extLst>
      <p:ext uri="{BB962C8B-B14F-4D97-AF65-F5344CB8AC3E}">
        <p14:creationId xmlns:p14="http://schemas.microsoft.com/office/powerpoint/2010/main" val="28164209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47</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434158" y="2786782"/>
            <a:ext cx="9914562" cy="1724318"/>
          </a:xfrm>
          <a:prstGeom prst="rect">
            <a:avLst/>
          </a:prstGeom>
          <a:noFill/>
        </p:spPr>
        <p:txBody>
          <a:bodyPr wrap="square">
            <a:spAutoFit/>
          </a:bodyPr>
          <a:lstStyle/>
          <a:p>
            <a:pPr marL="342900" lvl="0" indent="-342900" algn="just">
              <a:lnSpc>
                <a:spcPct val="107000"/>
              </a:lnSpc>
              <a:buFont typeface="+mj-lt"/>
              <a:buAutoNum type="arabicPeriod"/>
            </a:pPr>
            <a:r>
              <a:rPr lang="fr-CA" sz="20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Le SRHF s’engage à poursuivre les communications auprès des salariés sur le plan de déploiement du système UKG. </a:t>
            </a:r>
          </a:p>
          <a:p>
            <a:pPr marL="457200" algn="just">
              <a:lnSpc>
                <a:spcPct val="107000"/>
              </a:lnSpc>
            </a:pPr>
            <a:r>
              <a:rPr lang="fr-CA" sz="20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p>
          <a:p>
            <a:pPr marL="360363" lvl="0" indent="-360363" algn="just">
              <a:lnSpc>
                <a:spcPct val="107000"/>
              </a:lnSpc>
              <a:spcAft>
                <a:spcPts val="800"/>
              </a:spcAft>
              <a:tabLst>
                <a:tab pos="360363" algn="l"/>
                <a:tab pos="534988" algn="l"/>
              </a:tabLst>
            </a:pPr>
            <a:r>
              <a:rPr lang="fr-CA" sz="20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2.	Le SRHF s’engage à préparer un guide explicatif du talon de paie et consultera le STTCSN lors d’un comité de relations de travail. </a:t>
            </a: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27172" y="699785"/>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UKG</a:t>
            </a:r>
          </a:p>
        </p:txBody>
      </p:sp>
    </p:spTree>
    <p:extLst>
      <p:ext uri="{BB962C8B-B14F-4D97-AF65-F5344CB8AC3E}">
        <p14:creationId xmlns:p14="http://schemas.microsoft.com/office/powerpoint/2010/main" val="5558504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48</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434158" y="2632670"/>
            <a:ext cx="9914562" cy="2712281"/>
          </a:xfrm>
          <a:prstGeom prst="rect">
            <a:avLst/>
          </a:prstGeom>
          <a:noFill/>
        </p:spPr>
        <p:txBody>
          <a:bodyPr wrap="square">
            <a:spAutoFit/>
          </a:bodyPr>
          <a:lstStyle/>
          <a:p>
            <a:pPr marL="360363" lvl="0" indent="-360363" algn="just">
              <a:lnSpc>
                <a:spcPct val="107000"/>
              </a:lnSpc>
              <a:spcAft>
                <a:spcPts val="800"/>
              </a:spcAft>
              <a:tabLst>
                <a:tab pos="360363" algn="l"/>
              </a:tabLst>
            </a:pPr>
            <a:r>
              <a:rPr lang="fr-CA" sz="20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3.	Le SRHF s’engage à informer les salariés demandant des retenues supplémentaires d’impôts provinciaux et fédéraux afin que le prélèvement s’applique sur la paie ainsi que le remboursement des sommes dues en lien avec les dépenses déclarées sur les rapports d’activités. Le SRHF s’assure d’obtenir le consentement du salarié. Le SRHF tentera de régler ce problème dans le logiciel. Dans le cas où le système viendrait à permettre de ne plus imposer des retenues supplémentaires sur les remboursements de dépenses, le SRHF s’engage à le communiquer au STTCSN ainsi qu’aux salariés de la CSN et de ses organisations. </a:t>
            </a: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27172" y="699785"/>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UKG</a:t>
            </a:r>
          </a:p>
        </p:txBody>
      </p:sp>
    </p:spTree>
    <p:extLst>
      <p:ext uri="{BB962C8B-B14F-4D97-AF65-F5344CB8AC3E}">
        <p14:creationId xmlns:p14="http://schemas.microsoft.com/office/powerpoint/2010/main" val="307867631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49</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434158" y="2632670"/>
            <a:ext cx="9914562" cy="2109039"/>
          </a:xfrm>
          <a:prstGeom prst="rect">
            <a:avLst/>
          </a:prstGeom>
          <a:noFill/>
        </p:spPr>
        <p:txBody>
          <a:bodyPr wrap="square">
            <a:spAutoFit/>
          </a:bodyPr>
          <a:lstStyle/>
          <a:p>
            <a:pPr marL="342900" lvl="0" indent="-342900" algn="just">
              <a:lnSpc>
                <a:spcPct val="107000"/>
              </a:lnSpc>
              <a:spcBef>
                <a:spcPts val="3000"/>
              </a:spcBef>
              <a:spcAft>
                <a:spcPts val="3000"/>
              </a:spcAft>
              <a:buFont typeface="+mj-lt"/>
              <a:buAutoNum type="arabicPeriod" startAt="8"/>
            </a:pPr>
            <a:r>
              <a:rPr lang="fr-CA" sz="20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Le SRHF s’engage à faire une vérification du prélèvement des cotisations syndicales par le système UKG afin de s’assurer qu’il respecte la convention collective. Un document sera soumis au STTCSN lors d’un comité de relations de travail à la suite de la vérification.</a:t>
            </a:r>
          </a:p>
          <a:p>
            <a:pPr marL="342900" lvl="0" indent="-342900" algn="just">
              <a:lnSpc>
                <a:spcPct val="107000"/>
              </a:lnSpc>
              <a:spcAft>
                <a:spcPts val="800"/>
              </a:spcAft>
              <a:buFont typeface="+mj-lt"/>
              <a:buAutoNum type="arabicPeriod" startAt="8"/>
            </a:pPr>
            <a:r>
              <a:rPr lang="fr-CA" sz="20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Le STTCSN s’engage à souligner sans délais au SRHF toute situation problématique en lien avec le versement de la paie et des rapports d’activités. </a:t>
            </a: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27172" y="699785"/>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UKG</a:t>
            </a:r>
          </a:p>
        </p:txBody>
      </p:sp>
    </p:spTree>
    <p:extLst>
      <p:ext uri="{BB962C8B-B14F-4D97-AF65-F5344CB8AC3E}">
        <p14:creationId xmlns:p14="http://schemas.microsoft.com/office/powerpoint/2010/main" val="2184175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54FF9C6F-1BF4-15F7-34AD-9F73DB20EA66}"/>
              </a:ext>
            </a:extLst>
          </p:cNvPr>
          <p:cNvSpPr>
            <a:spLocks noGrp="1"/>
          </p:cNvSpPr>
          <p:nvPr>
            <p:ph type="sldNum" sz="quarter" idx="16"/>
            <p:custDataLst>
              <p:tags r:id="rId1"/>
            </p:custDataLst>
          </p:nvPr>
        </p:nvSpPr>
        <p:spPr/>
        <p:txBody>
          <a:bodyPr/>
          <a:lstStyle/>
          <a:p>
            <a:fld id="{294A09A9-5501-47C1-A89A-A340965A2BE2}" type="slidenum">
              <a:rPr lang="fr-CA" smtClean="0"/>
              <a:pPr/>
              <a:t>5</a:t>
            </a:fld>
            <a:endParaRPr lang="fr-CA" dirty="0"/>
          </a:p>
        </p:txBody>
      </p:sp>
      <p:sp>
        <p:nvSpPr>
          <p:cNvPr id="13" name="ZoneTexte 12">
            <a:extLst>
              <a:ext uri="{FF2B5EF4-FFF2-40B4-BE49-F238E27FC236}">
                <a16:creationId xmlns:a16="http://schemas.microsoft.com/office/drawing/2014/main" id="{743D4A39-0383-6AAC-0167-7601EC9B25DA}"/>
              </a:ext>
            </a:extLst>
          </p:cNvPr>
          <p:cNvSpPr txBox="1"/>
          <p:nvPr>
            <p:custDataLst>
              <p:tags r:id="rId2"/>
            </p:custDataLst>
          </p:nvPr>
        </p:nvSpPr>
        <p:spPr>
          <a:xfrm>
            <a:off x="2261812" y="805320"/>
            <a:ext cx="904118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DÉPARTS À LA RETRAITE</a:t>
            </a:r>
          </a:p>
        </p:txBody>
      </p:sp>
      <p:graphicFrame>
        <p:nvGraphicFramePr>
          <p:cNvPr id="32" name="Tableau 31">
            <a:extLst>
              <a:ext uri="{FF2B5EF4-FFF2-40B4-BE49-F238E27FC236}">
                <a16:creationId xmlns:a16="http://schemas.microsoft.com/office/drawing/2014/main" id="{F395C443-143D-3C06-FED6-C453BD8BB231}"/>
              </a:ext>
            </a:extLst>
          </p:cNvPr>
          <p:cNvGraphicFramePr>
            <a:graphicFrameLocks noGrp="1"/>
          </p:cNvGraphicFramePr>
          <p:nvPr>
            <p:custDataLst>
              <p:tags r:id="rId3"/>
            </p:custDataLst>
            <p:extLst>
              <p:ext uri="{D42A27DB-BD31-4B8C-83A1-F6EECF244321}">
                <p14:modId xmlns:p14="http://schemas.microsoft.com/office/powerpoint/2010/main" val="2419788143"/>
              </p:ext>
            </p:extLst>
          </p:nvPr>
        </p:nvGraphicFramePr>
        <p:xfrm>
          <a:off x="1104800" y="2875847"/>
          <a:ext cx="10382250" cy="1268829"/>
        </p:xfrm>
        <a:graphic>
          <a:graphicData uri="http://schemas.openxmlformats.org/drawingml/2006/table">
            <a:tbl>
              <a:tblPr/>
              <a:tblGrid>
                <a:gridCol w="2464851">
                  <a:extLst>
                    <a:ext uri="{9D8B030D-6E8A-4147-A177-3AD203B41FA5}">
                      <a16:colId xmlns:a16="http://schemas.microsoft.com/office/drawing/2014/main" val="1026643003"/>
                    </a:ext>
                  </a:extLst>
                </a:gridCol>
                <a:gridCol w="7917399">
                  <a:extLst>
                    <a:ext uri="{9D8B030D-6E8A-4147-A177-3AD203B41FA5}">
                      <a16:colId xmlns:a16="http://schemas.microsoft.com/office/drawing/2014/main" val="1238709124"/>
                    </a:ext>
                  </a:extLst>
                </a:gridCol>
              </a:tblGrid>
              <a:tr h="814148">
                <a:tc>
                  <a:txBody>
                    <a:bodyPr/>
                    <a:lstStyle/>
                    <a:p>
                      <a:pPr algn="ctr" fontAlgn="ctr"/>
                      <a:r>
                        <a:rPr lang="fr-CA" sz="2500" b="1" i="0" u="none" strike="noStrike">
                          <a:solidFill>
                            <a:srgbClr val="FFFFFF"/>
                          </a:solidFill>
                          <a:effectLst/>
                          <a:latin typeface="Cambria" panose="02040503050406030204" pitchFamily="18" charset="0"/>
                        </a:rPr>
                        <a:t>Date de la </a:t>
                      </a:r>
                      <a:br>
                        <a:rPr lang="fr-CA" sz="2500" b="1" i="0" u="none" strike="noStrike">
                          <a:solidFill>
                            <a:srgbClr val="FFFFFF"/>
                          </a:solidFill>
                          <a:effectLst/>
                          <a:latin typeface="Cambria" panose="02040503050406030204" pitchFamily="18" charset="0"/>
                        </a:rPr>
                      </a:br>
                      <a:r>
                        <a:rPr lang="fr-CA" sz="2500" b="1" i="0" u="none" strike="noStrike">
                          <a:solidFill>
                            <a:srgbClr val="FFFFFF"/>
                          </a:solidFill>
                          <a:effectLst/>
                          <a:latin typeface="Cambria" panose="02040503050406030204" pitchFamily="18" charset="0"/>
                        </a:rPr>
                        <a:t>retraite</a:t>
                      </a:r>
                    </a:p>
                  </a:txBody>
                  <a:tcPr marL="7469" marR="7469" marT="746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5490"/>
                    </a:solidFill>
                  </a:tcPr>
                </a:tc>
                <a:tc>
                  <a:txBody>
                    <a:bodyPr/>
                    <a:lstStyle/>
                    <a:p>
                      <a:pPr algn="ctr" fontAlgn="ctr"/>
                      <a:r>
                        <a:rPr lang="fr-CA" sz="2500" b="1" i="0" u="none" strike="noStrike" dirty="0">
                          <a:solidFill>
                            <a:srgbClr val="FFFFFF"/>
                          </a:solidFill>
                          <a:effectLst/>
                          <a:latin typeface="Cambria" panose="02040503050406030204" pitchFamily="18" charset="0"/>
                        </a:rPr>
                        <a:t>Nom – catégorie emploi – organisation</a:t>
                      </a:r>
                    </a:p>
                  </a:txBody>
                  <a:tcPr marL="7469" marR="7469" marT="746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5490"/>
                    </a:solidFill>
                  </a:tcPr>
                </a:tc>
                <a:extLst>
                  <a:ext uri="{0D108BD9-81ED-4DB2-BD59-A6C34878D82A}">
                    <a16:rowId xmlns:a16="http://schemas.microsoft.com/office/drawing/2014/main" val="2730752102"/>
                  </a:ext>
                </a:extLst>
              </a:tr>
              <a:tr h="454681">
                <a:tc>
                  <a:txBody>
                    <a:bodyPr/>
                    <a:lstStyle/>
                    <a:p>
                      <a:pPr algn="ctr">
                        <a:spcBef>
                          <a:spcPts val="400"/>
                        </a:spcBef>
                        <a:spcAft>
                          <a:spcPts val="400"/>
                        </a:spcAft>
                        <a:tabLst>
                          <a:tab pos="3429000" algn="ctr"/>
                        </a:tabLst>
                      </a:pPr>
                      <a:r>
                        <a:rPr lang="fr-CA" sz="18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1</a:t>
                      </a:r>
                      <a:r>
                        <a:rPr lang="fr-CA" sz="1800" b="1" baseline="300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er</a:t>
                      </a:r>
                      <a:r>
                        <a:rPr lang="fr-CA" sz="18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 décembre 2024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400"/>
                        </a:spcBef>
                        <a:spcAft>
                          <a:spcPts val="400"/>
                        </a:spcAft>
                        <a:tabLst>
                          <a:tab pos="3429000" algn="ctr"/>
                        </a:tabLst>
                      </a:pPr>
                      <a:r>
                        <a:rPr lang="fr-CA" sz="18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Alain Therrien, conseiller syndical au SAMVR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1049626"/>
                  </a:ext>
                </a:extLst>
              </a:tr>
            </a:tbl>
          </a:graphicData>
        </a:graphic>
      </p:graphicFrame>
    </p:spTree>
    <p:extLst>
      <p:ext uri="{BB962C8B-B14F-4D97-AF65-F5344CB8AC3E}">
        <p14:creationId xmlns:p14="http://schemas.microsoft.com/office/powerpoint/2010/main" val="26355931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50</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844763" y="2822559"/>
            <a:ext cx="8950255" cy="1446550"/>
          </a:xfrm>
          <a:prstGeom prst="rect">
            <a:avLst/>
          </a:prstGeom>
          <a:noFill/>
        </p:spPr>
        <p:txBody>
          <a:bodyPr wrap="square">
            <a:spAutoFit/>
          </a:bodyPr>
          <a:lstStyle/>
          <a:p>
            <a:pPr algn="ctr"/>
            <a:r>
              <a:rPr lang="fr-CA" sz="44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Entente concernant la représentation officielle</a:t>
            </a:r>
          </a:p>
        </p:txBody>
      </p:sp>
      <p:sp>
        <p:nvSpPr>
          <p:cNvPr id="3" name="ZoneTexte 2">
            <a:extLst>
              <a:ext uri="{FF2B5EF4-FFF2-40B4-BE49-F238E27FC236}">
                <a16:creationId xmlns:a16="http://schemas.microsoft.com/office/drawing/2014/main" id="{BEE279EB-A40D-6DC6-79AF-EF0035BBEA5C}"/>
              </a:ext>
            </a:extLst>
          </p:cNvPr>
          <p:cNvSpPr txBox="1"/>
          <p:nvPr>
            <p:custDataLst>
              <p:tags r:id="rId1"/>
            </p:custDataLst>
          </p:nvPr>
        </p:nvSpPr>
        <p:spPr>
          <a:xfrm>
            <a:off x="2227171" y="728066"/>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RAPPORT DU COMITÉ D</a:t>
            </a:r>
            <a:r>
              <a:rPr lang="fr-CA" sz="3600" b="1" spc="-68" dirty="0">
                <a:solidFill>
                  <a:prstClr val="white"/>
                </a:solidFill>
                <a:latin typeface="Cambria"/>
              </a:rPr>
              <a:t>E GRIEFS</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Tree>
    <p:extLst>
      <p:ext uri="{BB962C8B-B14F-4D97-AF65-F5344CB8AC3E}">
        <p14:creationId xmlns:p14="http://schemas.microsoft.com/office/powerpoint/2010/main" val="362416275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51</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434158" y="2632670"/>
            <a:ext cx="9914562" cy="2050690"/>
          </a:xfrm>
          <a:prstGeom prst="rect">
            <a:avLst/>
          </a:prstGeom>
          <a:noFill/>
        </p:spPr>
        <p:txBody>
          <a:bodyPr wrap="square">
            <a:spAutoFit/>
          </a:bodyPr>
          <a:lstStyle/>
          <a:p>
            <a:pPr lvl="0" algn="just" defTabSz="895350">
              <a:lnSpc>
                <a:spcPct val="107000"/>
              </a:lnSpc>
              <a:spcBef>
                <a:spcPts val="3000"/>
              </a:spcBef>
              <a:spcAft>
                <a:spcPts val="3000"/>
              </a:spcAft>
              <a:tabLst>
                <a:tab pos="358775" algn="l"/>
                <a:tab pos="536575" algn="l"/>
              </a:tabLst>
            </a:pPr>
            <a:r>
              <a:rPr lang="fr-CA" sz="24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1.	</a:t>
            </a:r>
            <a:r>
              <a:rPr lang="fr-CA"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Par « représentation officielle », les parties entendent les situations où une 	ou un </a:t>
            </a:r>
            <a:r>
              <a:rPr lang="fr-CA" sz="2400" kern="1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salarié-e</a:t>
            </a:r>
            <a:r>
              <a:rPr lang="fr-CA"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de la CSN ou de l’une de ses organisations affiliées 	représente une personne dans ses recours juridiques personnels qui n’ont 	aucun lien avec son statut de salarié membre d’un syndicat affilié à la 	CSN et ses organisations.</a:t>
            </a: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98720" y="482968"/>
            <a:ext cx="8185438" cy="1200329"/>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A" sz="3600" b="1" spc="-68" dirty="0">
                <a:solidFill>
                  <a:prstClr val="white"/>
                </a:solidFill>
                <a:latin typeface="Cambria"/>
              </a:rPr>
              <a:t>ENTENTE SUR LA REPRÉSENTATION OFFICIELLE</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Tree>
    <p:extLst>
      <p:ext uri="{BB962C8B-B14F-4D97-AF65-F5344CB8AC3E}">
        <p14:creationId xmlns:p14="http://schemas.microsoft.com/office/powerpoint/2010/main" val="354397136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52</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434158" y="2481841"/>
            <a:ext cx="9914562" cy="3231654"/>
          </a:xfrm>
          <a:prstGeom prst="rect">
            <a:avLst/>
          </a:prstGeom>
          <a:noFill/>
        </p:spPr>
        <p:txBody>
          <a:bodyPr wrap="square">
            <a:spAutoFit/>
          </a:bodyPr>
          <a:lstStyle/>
          <a:p>
            <a:pPr lvl="0" algn="just" fontAlgn="base">
              <a:spcBef>
                <a:spcPts val="600"/>
              </a:spcBef>
              <a:spcAft>
                <a:spcPts val="1200"/>
              </a:spcAft>
              <a:tabLst>
                <a:tab pos="457200" algn="l"/>
              </a:tabLst>
            </a:pPr>
            <a:r>
              <a:rPr lang="fr-CA" sz="24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2.	</a:t>
            </a:r>
            <a:r>
              <a:rPr lang="fr-CA" sz="2400" dirty="0">
                <a:solidFill>
                  <a:schemeClr val="bg1"/>
                </a:solidFill>
                <a:effectLst/>
                <a:latin typeface="Cambria" panose="02040503050406030204" pitchFamily="18" charset="0"/>
                <a:ea typeface="Cambria" panose="02040503050406030204" pitchFamily="18" charset="0"/>
              </a:rPr>
              <a:t>La représentation officielle peut notamment prendre la forme de :</a:t>
            </a:r>
          </a:p>
          <a:p>
            <a:pPr marL="536575" lvl="0" algn="just">
              <a:spcBef>
                <a:spcPts val="600"/>
              </a:spcBef>
              <a:spcAft>
                <a:spcPts val="1200"/>
              </a:spcAft>
            </a:pPr>
            <a:r>
              <a:rPr lang="fr-CA" sz="2400" dirty="0">
                <a:solidFill>
                  <a:schemeClr val="bg1"/>
                </a:solidFill>
                <a:latin typeface="Cambria" panose="02040503050406030204" pitchFamily="18" charset="0"/>
                <a:ea typeface="Cambria" panose="02040503050406030204" pitchFamily="18" charset="0"/>
                <a:cs typeface="Times New Roman" panose="02020603050405020304" pitchFamily="18" charset="0"/>
              </a:rPr>
              <a:t>-	</a:t>
            </a:r>
            <a:r>
              <a:rPr lang="fr-CA" sz="24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Comparution et représentation devant un tribunal;</a:t>
            </a:r>
          </a:p>
          <a:p>
            <a:pPr marL="536575" lvl="0" algn="just">
              <a:spcBef>
                <a:spcPts val="600"/>
              </a:spcBef>
              <a:spcAft>
                <a:spcPts val="1200"/>
              </a:spcAft>
            </a:pPr>
            <a:r>
              <a:rPr lang="fr-CA" sz="24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Dépôt et signature d’actes juridiques officiels;</a:t>
            </a:r>
          </a:p>
          <a:p>
            <a:pPr marL="536575" lvl="0" algn="just">
              <a:spcBef>
                <a:spcPts val="600"/>
              </a:spcBef>
              <a:spcAft>
                <a:spcPts val="1200"/>
              </a:spcAft>
            </a:pPr>
            <a:r>
              <a:rPr lang="fr-CA" sz="24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Négociation et représentation dans le cadre d’une entente à 	l’amiable;</a:t>
            </a:r>
          </a:p>
          <a:p>
            <a:pPr marL="536575" lvl="0" algn="just">
              <a:spcBef>
                <a:spcPts val="600"/>
              </a:spcBef>
              <a:spcAft>
                <a:spcPts val="1200"/>
              </a:spcAft>
            </a:pPr>
            <a:r>
              <a:rPr lang="fr-CA" sz="24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Communications avec la partie adverse.</a:t>
            </a: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98720" y="482968"/>
            <a:ext cx="8185438" cy="1200329"/>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A" sz="3600" b="1" spc="-68" dirty="0">
                <a:solidFill>
                  <a:prstClr val="white"/>
                </a:solidFill>
                <a:latin typeface="Cambria"/>
              </a:rPr>
              <a:t>ENTENTE SUR LA REPRÉSENTATION OFFICIELLE</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Tree>
    <p:extLst>
      <p:ext uri="{BB962C8B-B14F-4D97-AF65-F5344CB8AC3E}">
        <p14:creationId xmlns:p14="http://schemas.microsoft.com/office/powerpoint/2010/main" val="24761954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53</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434158" y="2104769"/>
            <a:ext cx="9914562" cy="3877985"/>
          </a:xfrm>
          <a:prstGeom prst="rect">
            <a:avLst/>
          </a:prstGeom>
          <a:noFill/>
        </p:spPr>
        <p:txBody>
          <a:bodyPr wrap="square">
            <a:spAutoFit/>
          </a:bodyPr>
          <a:lstStyle/>
          <a:p>
            <a:pPr marL="442913" lvl="0" indent="-442913" algn="just" fontAlgn="base">
              <a:spcBef>
                <a:spcPts val="600"/>
              </a:spcBef>
              <a:spcAft>
                <a:spcPts val="1200"/>
              </a:spcAft>
              <a:tabLst>
                <a:tab pos="457200" algn="l"/>
              </a:tabLst>
            </a:pPr>
            <a:r>
              <a:rPr lang="fr-CA" sz="24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3.	La présente entente ne couvre pas les situations où un salarié de la CSN, accompagne ou supporte une personne dans le cadre de recours juridiques personnels pour lesquels un représentant est dument mandaté ou lorsque la personne se représente elle-même.</a:t>
            </a:r>
          </a:p>
          <a:p>
            <a:pPr marL="442913" lvl="0" algn="just" fontAlgn="base">
              <a:spcBef>
                <a:spcPts val="600"/>
              </a:spcBef>
              <a:spcAft>
                <a:spcPts val="1200"/>
              </a:spcAft>
              <a:tabLst>
                <a:tab pos="457200" algn="l"/>
              </a:tabLst>
            </a:pPr>
            <a:r>
              <a:rPr lang="fr-CA" sz="24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La présente entente ne couvre pas les situations où un salarié de la CSN ou de ses organisations affiliées représente un membre du STTCSN dans des dossiers en lien avec leur statut de salarié à la CSN. </a:t>
            </a:r>
          </a:p>
          <a:p>
            <a:pPr marL="442913" lvl="0" algn="just" fontAlgn="base">
              <a:spcBef>
                <a:spcPts val="600"/>
              </a:spcBef>
              <a:spcAft>
                <a:spcPts val="1200"/>
              </a:spcAft>
              <a:tabLst>
                <a:tab pos="457200" algn="l"/>
              </a:tabLst>
            </a:pPr>
            <a:r>
              <a:rPr lang="fr-CA" sz="24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La présente entente ne couvre pas les libérations syndicales pour représenter un membre des autres unités du STTCSN</a:t>
            </a: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98720" y="482968"/>
            <a:ext cx="8185438" cy="1200329"/>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A" sz="3600" b="1" spc="-68" dirty="0">
                <a:solidFill>
                  <a:prstClr val="white"/>
                </a:solidFill>
                <a:latin typeface="Cambria"/>
              </a:rPr>
              <a:t>ENTENTE SUR LA REPRÉSENTATION OFFICIELLE</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Tree>
    <p:extLst>
      <p:ext uri="{BB962C8B-B14F-4D97-AF65-F5344CB8AC3E}">
        <p14:creationId xmlns:p14="http://schemas.microsoft.com/office/powerpoint/2010/main" val="27319763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54</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434158" y="2830633"/>
            <a:ext cx="9914562" cy="2308324"/>
          </a:xfrm>
          <a:prstGeom prst="rect">
            <a:avLst/>
          </a:prstGeom>
          <a:noFill/>
        </p:spPr>
        <p:txBody>
          <a:bodyPr wrap="square">
            <a:spAutoFit/>
          </a:bodyPr>
          <a:lstStyle/>
          <a:p>
            <a:pPr marL="442913" lvl="0" indent="-442913" algn="just" fontAlgn="base">
              <a:spcBef>
                <a:spcPts val="600"/>
              </a:spcBef>
              <a:spcAft>
                <a:spcPts val="1200"/>
              </a:spcAft>
              <a:tabLst>
                <a:tab pos="457200" algn="l"/>
              </a:tabLst>
            </a:pPr>
            <a:r>
              <a:rPr lang="fr-CA" sz="24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4.	Le salarié qui souhaite effectuer la représentation officielle d’une personne doit en informer sa coordination avant d’accepter le mandat. Lorsque la représentation officielle d’une personne implique un syndicat non affilié à la CSN et ses organisations affiliés, la demande doit être soumise à l’avance et par écrit au Service des ressources humaines de la CSN pour préapprobation.</a:t>
            </a: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98720" y="482968"/>
            <a:ext cx="8185438" cy="1200329"/>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A" sz="3600" b="1" spc="-68" dirty="0">
                <a:solidFill>
                  <a:prstClr val="white"/>
                </a:solidFill>
                <a:latin typeface="Cambria"/>
              </a:rPr>
              <a:t>ENTENTE SUR LA REPRÉSENTATION OFFICIELLE</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Tree>
    <p:extLst>
      <p:ext uri="{BB962C8B-B14F-4D97-AF65-F5344CB8AC3E}">
        <p14:creationId xmlns:p14="http://schemas.microsoft.com/office/powerpoint/2010/main" val="73292699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55</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260993" y="2594962"/>
            <a:ext cx="10349347" cy="3139321"/>
          </a:xfrm>
          <a:prstGeom prst="rect">
            <a:avLst/>
          </a:prstGeom>
          <a:noFill/>
        </p:spPr>
        <p:txBody>
          <a:bodyPr wrap="square">
            <a:spAutoFit/>
          </a:bodyPr>
          <a:lstStyle/>
          <a:p>
            <a:pPr marL="457200" lvl="0" indent="-457200" algn="just" fontAlgn="base">
              <a:spcBef>
                <a:spcPts val="600"/>
              </a:spcBef>
              <a:spcAft>
                <a:spcPts val="1200"/>
              </a:spcAft>
              <a:buAutoNum type="arabicPeriod" startAt="5"/>
              <a:tabLst>
                <a:tab pos="457200" algn="l"/>
              </a:tabLst>
            </a:pPr>
            <a:r>
              <a:rPr lang="fr-CA" sz="24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La ou le </a:t>
            </a:r>
            <a:r>
              <a:rPr lang="fr-CA" sz="2400" kern="100" dirty="0" err="1">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salarié-e</a:t>
            </a:r>
            <a:r>
              <a:rPr lang="fr-CA" sz="24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peut faire la représentation officielle d’une personne aux conditions suivantes :</a:t>
            </a:r>
          </a:p>
          <a:p>
            <a:pPr marL="811213" lvl="0" indent="-368300" algn="just" fontAlgn="base">
              <a:spcBef>
                <a:spcPts val="600"/>
              </a:spcBef>
              <a:spcAft>
                <a:spcPts val="1200"/>
              </a:spcAft>
              <a:tabLst>
                <a:tab pos="457200" algn="l"/>
                <a:tab pos="811213" algn="l"/>
              </a:tabLst>
            </a:pPr>
            <a:r>
              <a:rPr lang="fr-CA" sz="24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	La représentation officielle doit se faire en respect des valeurs syndicales, et celles de la CSN;</a:t>
            </a:r>
          </a:p>
          <a:p>
            <a:pPr marL="811213" indent="-368300" algn="just" fontAlgn="base">
              <a:spcBef>
                <a:spcPts val="600"/>
              </a:spcBef>
              <a:spcAft>
                <a:spcPts val="1200"/>
              </a:spcAft>
              <a:tabLst>
                <a:tab pos="442913" algn="l"/>
                <a:tab pos="457200" algn="l"/>
              </a:tabLst>
            </a:pPr>
            <a:r>
              <a:rPr lang="fr-CA" sz="2400" kern="100" dirty="0">
                <a:solidFill>
                  <a:schemeClr val="bg1"/>
                </a:solidFill>
                <a:latin typeface="Cambria" panose="02040503050406030204" pitchFamily="18" charset="0"/>
                <a:ea typeface="Cambria" panose="02040503050406030204" pitchFamily="18" charset="0"/>
                <a:cs typeface="Times New Roman" panose="02020603050405020304" pitchFamily="18" charset="0"/>
              </a:rPr>
              <a:t>-	La représentation officielle et les actes posés ne doivent pas aller à l’encontre d’une ligne d’équipe et des enlignements juridiques de la CSN;</a:t>
            </a: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98720" y="482968"/>
            <a:ext cx="8185438" cy="1200329"/>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A" sz="3600" b="1" spc="-68" dirty="0">
                <a:solidFill>
                  <a:prstClr val="white"/>
                </a:solidFill>
                <a:latin typeface="Cambria"/>
              </a:rPr>
              <a:t>ENTENTE SUR LA REPRÉSENTATION OFFICIELLE</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Tree>
    <p:extLst>
      <p:ext uri="{BB962C8B-B14F-4D97-AF65-F5344CB8AC3E}">
        <p14:creationId xmlns:p14="http://schemas.microsoft.com/office/powerpoint/2010/main" val="347501121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56</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260993" y="2114195"/>
            <a:ext cx="10349347" cy="3877985"/>
          </a:xfrm>
          <a:prstGeom prst="rect">
            <a:avLst/>
          </a:prstGeom>
          <a:noFill/>
        </p:spPr>
        <p:txBody>
          <a:bodyPr wrap="square">
            <a:spAutoFit/>
          </a:bodyPr>
          <a:lstStyle/>
          <a:p>
            <a:pPr marL="811213" indent="-368300" algn="just" fontAlgn="base">
              <a:spcBef>
                <a:spcPts val="600"/>
              </a:spcBef>
              <a:spcAft>
                <a:spcPts val="1200"/>
              </a:spcAft>
              <a:tabLst>
                <a:tab pos="457200" algn="l"/>
                <a:tab pos="811213" algn="l"/>
                <a:tab pos="895350" algn="l"/>
              </a:tabLst>
            </a:pPr>
            <a:r>
              <a:rPr lang="fr-CA" sz="2400" kern="100" dirty="0">
                <a:solidFill>
                  <a:schemeClr val="bg1"/>
                </a:solidFill>
                <a:latin typeface="Cambria" panose="02040503050406030204" pitchFamily="18" charset="0"/>
                <a:ea typeface="Cambria" panose="02040503050406030204" pitchFamily="18" charset="0"/>
                <a:cs typeface="Times New Roman" panose="02020603050405020304" pitchFamily="18" charset="0"/>
              </a:rPr>
              <a:t>-	La ou le salarié a la responsabilité de s’enquérir à l’avance des lignes d’équipe pouvant être touchées. À titre d’exemple, une ou un </a:t>
            </a:r>
            <a:r>
              <a:rPr lang="fr-CA" sz="2400" kern="100" dirty="0" err="1">
                <a:solidFill>
                  <a:schemeClr val="bg1"/>
                </a:solidFill>
                <a:latin typeface="Cambria" panose="02040503050406030204" pitchFamily="18" charset="0"/>
                <a:ea typeface="Cambria" panose="02040503050406030204" pitchFamily="18" charset="0"/>
                <a:cs typeface="Times New Roman" panose="02020603050405020304" pitchFamily="18" charset="0"/>
              </a:rPr>
              <a:t>salarié-e</a:t>
            </a:r>
            <a:r>
              <a:rPr lang="fr-CA" sz="2400" kern="100" dirty="0">
                <a:solidFill>
                  <a:schemeClr val="bg1"/>
                </a:solidFill>
                <a:latin typeface="Cambria" panose="02040503050406030204" pitchFamily="18" charset="0"/>
                <a:ea typeface="Cambria" panose="02040503050406030204" pitchFamily="18" charset="0"/>
                <a:cs typeface="Times New Roman" panose="02020603050405020304" pitchFamily="18" charset="0"/>
              </a:rPr>
              <a:t> de fédération qui représente un membre de sa famille devant le TAT pour un accident de travail doit contacter l’équipe du SSE pour connaître les lignes d’équipe;</a:t>
            </a:r>
          </a:p>
          <a:p>
            <a:pPr marL="811213" indent="-368300" algn="just" fontAlgn="base">
              <a:spcBef>
                <a:spcPts val="600"/>
              </a:spcBef>
              <a:spcAft>
                <a:spcPts val="1200"/>
              </a:spcAft>
              <a:buFontTx/>
              <a:buChar char="-"/>
              <a:tabLst>
                <a:tab pos="457200" algn="l"/>
                <a:tab pos="811213" algn="l"/>
                <a:tab pos="895350" algn="l"/>
              </a:tabLst>
            </a:pPr>
            <a:r>
              <a:rPr lang="fr-CA" sz="2400" kern="100" dirty="0">
                <a:solidFill>
                  <a:schemeClr val="bg1"/>
                </a:solidFill>
                <a:latin typeface="Cambria" panose="02040503050406030204" pitchFamily="18" charset="0"/>
                <a:ea typeface="Cambria" panose="02040503050406030204" pitchFamily="18" charset="0"/>
                <a:cs typeface="Times New Roman" panose="02020603050405020304" pitchFamily="18" charset="0"/>
              </a:rPr>
              <a:t>Le salarié informe sa coordination à l’avance du calendrier projeté et des mises à jour de celui-ci;</a:t>
            </a:r>
          </a:p>
          <a:p>
            <a:pPr marL="811213" indent="-368300" algn="just" fontAlgn="base">
              <a:spcBef>
                <a:spcPts val="600"/>
              </a:spcBef>
              <a:spcAft>
                <a:spcPts val="1200"/>
              </a:spcAft>
              <a:buFontTx/>
              <a:buChar char="-"/>
              <a:tabLst>
                <a:tab pos="457200" algn="l"/>
                <a:tab pos="811213" algn="l"/>
                <a:tab pos="895350" algn="l"/>
              </a:tabLst>
            </a:pPr>
            <a:r>
              <a:rPr lang="fr-CA" sz="2400" kern="100" dirty="0">
                <a:solidFill>
                  <a:schemeClr val="bg1"/>
                </a:solidFill>
                <a:latin typeface="Cambria" panose="02040503050406030204" pitchFamily="18" charset="0"/>
                <a:ea typeface="Cambria" panose="02040503050406030204" pitchFamily="18" charset="0"/>
                <a:cs typeface="Times New Roman" panose="02020603050405020304" pitchFamily="18" charset="0"/>
              </a:rPr>
              <a:t>Le fait de représenter officiellement une personne ne doit pas nuire à la prestation de travail de la ou du </a:t>
            </a:r>
            <a:r>
              <a:rPr lang="fr-CA" sz="2400" kern="100" dirty="0" err="1">
                <a:solidFill>
                  <a:schemeClr val="bg1"/>
                </a:solidFill>
                <a:latin typeface="Cambria" panose="02040503050406030204" pitchFamily="18" charset="0"/>
                <a:ea typeface="Cambria" panose="02040503050406030204" pitchFamily="18" charset="0"/>
                <a:cs typeface="Times New Roman" panose="02020603050405020304" pitchFamily="18" charset="0"/>
              </a:rPr>
              <a:t>salarié-e</a:t>
            </a:r>
            <a:r>
              <a:rPr lang="fr-CA" sz="2400" kern="100" dirty="0">
                <a:solidFill>
                  <a:schemeClr val="bg1"/>
                </a:solidFill>
                <a:latin typeface="Cambria" panose="02040503050406030204" pitchFamily="18" charset="0"/>
                <a:ea typeface="Cambria" panose="02040503050406030204" pitchFamily="18" charset="0"/>
                <a:cs typeface="Times New Roman" panose="02020603050405020304" pitchFamily="18" charset="0"/>
              </a:rPr>
              <a:t>;</a:t>
            </a: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98720" y="482968"/>
            <a:ext cx="8185438" cy="1200329"/>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A" sz="3600" b="1" spc="-68" dirty="0">
                <a:solidFill>
                  <a:prstClr val="white"/>
                </a:solidFill>
                <a:latin typeface="Cambria"/>
              </a:rPr>
              <a:t>ENTENTE SUR LA REPRÉSENTATION OFFICIELLE</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Tree>
    <p:extLst>
      <p:ext uri="{BB962C8B-B14F-4D97-AF65-F5344CB8AC3E}">
        <p14:creationId xmlns:p14="http://schemas.microsoft.com/office/powerpoint/2010/main" val="181186094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57</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260993" y="2114195"/>
            <a:ext cx="10349347" cy="3877985"/>
          </a:xfrm>
          <a:prstGeom prst="rect">
            <a:avLst/>
          </a:prstGeom>
          <a:noFill/>
        </p:spPr>
        <p:txBody>
          <a:bodyPr wrap="square">
            <a:spAutoFit/>
          </a:bodyPr>
          <a:lstStyle/>
          <a:p>
            <a:pPr marL="811213" indent="-368300" algn="just" fontAlgn="base">
              <a:spcBef>
                <a:spcPts val="600"/>
              </a:spcBef>
              <a:spcAft>
                <a:spcPts val="1200"/>
              </a:spcAft>
              <a:tabLst>
                <a:tab pos="457200" algn="l"/>
                <a:tab pos="811213" algn="l"/>
                <a:tab pos="895350" algn="l"/>
              </a:tabLst>
            </a:pPr>
            <a:r>
              <a:rPr lang="fr-CA" sz="2400" kern="100" dirty="0">
                <a:solidFill>
                  <a:schemeClr val="bg1"/>
                </a:solidFill>
                <a:latin typeface="Cambria" panose="02040503050406030204" pitchFamily="18" charset="0"/>
                <a:ea typeface="Cambria" panose="02040503050406030204" pitchFamily="18" charset="0"/>
                <a:cs typeface="Times New Roman" panose="02020603050405020304" pitchFamily="18" charset="0"/>
              </a:rPr>
              <a:t>-	Le salarié ne peut utiliser l’adresse courriel de la CSN. Il s’engage également à ce que la CSN et ses organisations affiliés ne soit pas associé au recours.</a:t>
            </a:r>
          </a:p>
          <a:p>
            <a:pPr marL="811213" indent="-368300" algn="just" fontAlgn="base">
              <a:spcBef>
                <a:spcPts val="600"/>
              </a:spcBef>
              <a:spcAft>
                <a:spcPts val="1200"/>
              </a:spcAft>
              <a:tabLst>
                <a:tab pos="457200" algn="l"/>
                <a:tab pos="811213" algn="l"/>
                <a:tab pos="895350" algn="l"/>
              </a:tabLst>
            </a:pPr>
            <a:r>
              <a:rPr lang="fr-CA" sz="2400" kern="100" dirty="0">
                <a:solidFill>
                  <a:schemeClr val="bg1"/>
                </a:solidFill>
                <a:latin typeface="Cambria" panose="02040503050406030204" pitchFamily="18" charset="0"/>
                <a:ea typeface="Cambria" panose="02040503050406030204" pitchFamily="18" charset="0"/>
                <a:cs typeface="Times New Roman" panose="02020603050405020304" pitchFamily="18" charset="0"/>
              </a:rPr>
              <a:t>-	Le salarié s’engage à ce qu’aucun coût ne soit assumés par la CSN ses organisations affiliés </a:t>
            </a:r>
          </a:p>
          <a:p>
            <a:pPr marL="811213" indent="-368300" algn="just" fontAlgn="base">
              <a:spcBef>
                <a:spcPts val="600"/>
              </a:spcBef>
              <a:spcAft>
                <a:spcPts val="1200"/>
              </a:spcAft>
              <a:tabLst>
                <a:tab pos="457200" algn="l"/>
                <a:tab pos="811213" algn="l"/>
                <a:tab pos="895350" algn="l"/>
              </a:tabLst>
            </a:pPr>
            <a:r>
              <a:rPr lang="fr-CA" sz="2400" kern="100" dirty="0">
                <a:solidFill>
                  <a:schemeClr val="bg1"/>
                </a:solidFill>
                <a:latin typeface="Cambria" panose="02040503050406030204" pitchFamily="18" charset="0"/>
                <a:ea typeface="Cambria" panose="02040503050406030204" pitchFamily="18" charset="0"/>
                <a:cs typeface="Times New Roman" panose="02020603050405020304" pitchFamily="18" charset="0"/>
              </a:rPr>
              <a:t>-	Le fait de représenter officiellement une personne doit être compatible avec la charge de travail de la ou du </a:t>
            </a:r>
            <a:r>
              <a:rPr lang="fr-CA" sz="2400" kern="100" dirty="0" err="1">
                <a:solidFill>
                  <a:schemeClr val="bg1"/>
                </a:solidFill>
                <a:latin typeface="Cambria" panose="02040503050406030204" pitchFamily="18" charset="0"/>
                <a:ea typeface="Cambria" panose="02040503050406030204" pitchFamily="18" charset="0"/>
                <a:cs typeface="Times New Roman" panose="02020603050405020304" pitchFamily="18" charset="0"/>
              </a:rPr>
              <a:t>salarié-e</a:t>
            </a:r>
            <a:r>
              <a:rPr lang="fr-CA" sz="2400" kern="100" dirty="0">
                <a:solidFill>
                  <a:schemeClr val="bg1"/>
                </a:solidFill>
                <a:latin typeface="Cambria" panose="02040503050406030204" pitchFamily="18" charset="0"/>
                <a:ea typeface="Cambria" panose="02040503050406030204" pitchFamily="18" charset="0"/>
                <a:cs typeface="Times New Roman" panose="02020603050405020304" pitchFamily="18" charset="0"/>
              </a:rPr>
              <a:t>. En ce sens, la représentation officielle ne doit pas entrainer le report des activités professionnelles; </a:t>
            </a: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98720" y="482968"/>
            <a:ext cx="8185438" cy="1200329"/>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A" sz="3600" b="1" spc="-68" dirty="0">
                <a:solidFill>
                  <a:prstClr val="white"/>
                </a:solidFill>
                <a:latin typeface="Cambria"/>
              </a:rPr>
              <a:t>ENTENTE SUR LA REPRÉSENTATION OFFICIELLE</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Tree>
    <p:extLst>
      <p:ext uri="{BB962C8B-B14F-4D97-AF65-F5344CB8AC3E}">
        <p14:creationId xmlns:p14="http://schemas.microsoft.com/office/powerpoint/2010/main" val="25743507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58</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216765" y="2566682"/>
            <a:ext cx="10349347" cy="2908489"/>
          </a:xfrm>
          <a:prstGeom prst="rect">
            <a:avLst/>
          </a:prstGeom>
          <a:noFill/>
        </p:spPr>
        <p:txBody>
          <a:bodyPr wrap="square">
            <a:spAutoFit/>
          </a:bodyPr>
          <a:lstStyle/>
          <a:p>
            <a:pPr marL="811213" indent="-368300" algn="just" fontAlgn="base">
              <a:spcBef>
                <a:spcPts val="600"/>
              </a:spcBef>
              <a:spcAft>
                <a:spcPts val="1200"/>
              </a:spcAft>
              <a:tabLst>
                <a:tab pos="457200" algn="l"/>
                <a:tab pos="811213" algn="l"/>
                <a:tab pos="895350" algn="l"/>
              </a:tabLst>
            </a:pPr>
            <a:r>
              <a:rPr lang="fr-CA" sz="2400" kern="100" dirty="0">
                <a:solidFill>
                  <a:schemeClr val="bg1"/>
                </a:solidFill>
                <a:latin typeface="Cambria" panose="02040503050406030204" pitchFamily="18" charset="0"/>
                <a:ea typeface="Cambria" panose="02040503050406030204" pitchFamily="18" charset="0"/>
                <a:cs typeface="Times New Roman" panose="02020603050405020304" pitchFamily="18" charset="0"/>
              </a:rPr>
              <a:t>-	Le salarié doit inscrire un des congés prévus à la convention collective lors des journées d’audience et de préparation.</a:t>
            </a:r>
          </a:p>
          <a:p>
            <a:pPr marL="811213" indent="-368300" algn="just" fontAlgn="base">
              <a:spcBef>
                <a:spcPts val="600"/>
              </a:spcBef>
              <a:spcAft>
                <a:spcPts val="1200"/>
              </a:spcAft>
              <a:tabLst>
                <a:tab pos="457200" algn="l"/>
                <a:tab pos="811213" algn="l"/>
                <a:tab pos="895350" algn="l"/>
              </a:tabLst>
            </a:pPr>
            <a:r>
              <a:rPr lang="fr-CA" sz="2400" kern="100" dirty="0">
                <a:solidFill>
                  <a:schemeClr val="bg1"/>
                </a:solidFill>
                <a:latin typeface="Cambria" panose="02040503050406030204" pitchFamily="18" charset="0"/>
                <a:ea typeface="Cambria" panose="02040503050406030204" pitchFamily="18" charset="0"/>
                <a:cs typeface="Times New Roman" panose="02020603050405020304" pitchFamily="18" charset="0"/>
              </a:rPr>
              <a:t>-	Le fait de représenter officiellement une personne ne doit pas nuire à l’équipe de travail de la ou du </a:t>
            </a:r>
            <a:r>
              <a:rPr lang="fr-CA" sz="2400" kern="100" dirty="0" err="1">
                <a:solidFill>
                  <a:schemeClr val="bg1"/>
                </a:solidFill>
                <a:latin typeface="Cambria" panose="02040503050406030204" pitchFamily="18" charset="0"/>
                <a:ea typeface="Cambria" panose="02040503050406030204" pitchFamily="18" charset="0"/>
                <a:cs typeface="Times New Roman" panose="02020603050405020304" pitchFamily="18" charset="0"/>
              </a:rPr>
              <a:t>salarié-e</a:t>
            </a:r>
            <a:r>
              <a:rPr lang="fr-CA" sz="2400" kern="100" dirty="0">
                <a:solidFill>
                  <a:schemeClr val="bg1"/>
                </a:solidFill>
                <a:latin typeface="Cambria" panose="02040503050406030204" pitchFamily="18" charset="0"/>
                <a:ea typeface="Cambria" panose="02040503050406030204" pitchFamily="18" charset="0"/>
                <a:cs typeface="Times New Roman" panose="02020603050405020304" pitchFamily="18" charset="0"/>
              </a:rPr>
              <a:t> et ne doit pas entrainer d’augmentation du nombre de dossiers des autres membres de l’équipe ou entrainer d’augmentation du nombre de dossiers référés à l’externe ou à un autre service; </a:t>
            </a: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98720" y="482968"/>
            <a:ext cx="8185438" cy="1200329"/>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A" sz="3600" b="1" spc="-68" dirty="0">
                <a:solidFill>
                  <a:prstClr val="white"/>
                </a:solidFill>
                <a:latin typeface="Cambria"/>
              </a:rPr>
              <a:t>ENTENTE SUR LA REPRÉSENTATION OFFICIELLE</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Tree>
    <p:extLst>
      <p:ext uri="{BB962C8B-B14F-4D97-AF65-F5344CB8AC3E}">
        <p14:creationId xmlns:p14="http://schemas.microsoft.com/office/powerpoint/2010/main" val="54958908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59</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216765" y="2368719"/>
            <a:ext cx="10349347" cy="3508653"/>
          </a:xfrm>
          <a:prstGeom prst="rect">
            <a:avLst/>
          </a:prstGeom>
          <a:noFill/>
        </p:spPr>
        <p:txBody>
          <a:bodyPr wrap="square">
            <a:spAutoFit/>
          </a:bodyPr>
          <a:lstStyle/>
          <a:p>
            <a:pPr marL="811213" indent="-368300" algn="just" fontAlgn="base">
              <a:spcBef>
                <a:spcPts val="600"/>
              </a:spcBef>
              <a:spcAft>
                <a:spcPts val="1200"/>
              </a:spcAft>
              <a:tabLst>
                <a:tab pos="457200" algn="l"/>
                <a:tab pos="811213" algn="l"/>
                <a:tab pos="895350" algn="l"/>
              </a:tabLst>
            </a:pPr>
            <a:r>
              <a:rPr lang="fr-CA" sz="2400" kern="100" dirty="0">
                <a:solidFill>
                  <a:schemeClr val="bg1"/>
                </a:solidFill>
                <a:latin typeface="Cambria" panose="02040503050406030204" pitchFamily="18" charset="0"/>
                <a:ea typeface="Cambria" panose="02040503050406030204" pitchFamily="18" charset="0"/>
                <a:cs typeface="Times New Roman" panose="02020603050405020304" pitchFamily="18" charset="0"/>
              </a:rPr>
              <a:t>-	En cas de conflit d’horaires entre les activités de représentation officielle d’une personne et les activités de travail, ces dernières ont préséance (Sauf lorsqu’un congé est accordé au salarié conformément à 26.04 ou 28.04 de la convention collective);</a:t>
            </a:r>
          </a:p>
          <a:p>
            <a:pPr marL="811213" indent="-368300" algn="just" fontAlgn="base">
              <a:spcBef>
                <a:spcPts val="600"/>
              </a:spcBef>
              <a:spcAft>
                <a:spcPts val="1200"/>
              </a:spcAft>
              <a:tabLst>
                <a:tab pos="457200" algn="l"/>
                <a:tab pos="811213" algn="l"/>
                <a:tab pos="895350" algn="l"/>
              </a:tabLst>
            </a:pPr>
            <a:r>
              <a:rPr lang="fr-CA" sz="2400" kern="100" dirty="0">
                <a:solidFill>
                  <a:schemeClr val="bg1"/>
                </a:solidFill>
                <a:latin typeface="Cambria" panose="02040503050406030204" pitchFamily="18" charset="0"/>
                <a:ea typeface="Cambria" panose="02040503050406030204" pitchFamily="18" charset="0"/>
                <a:cs typeface="Times New Roman" panose="02020603050405020304" pitchFamily="18" charset="0"/>
              </a:rPr>
              <a:t>-	La représentation officielle doit être faite sans rémunération sauf le remboursement de dépenses encourues. Ceci n’empêche pas le salarié de percevoir un cadeau ou une marque de reconnaissance;</a:t>
            </a:r>
          </a:p>
          <a:p>
            <a:pPr marL="811213" indent="-368300" algn="just" fontAlgn="base">
              <a:spcBef>
                <a:spcPts val="600"/>
              </a:spcBef>
              <a:spcAft>
                <a:spcPts val="1200"/>
              </a:spcAft>
              <a:tabLst>
                <a:tab pos="457200" algn="l"/>
                <a:tab pos="811213" algn="l"/>
                <a:tab pos="895350" algn="l"/>
              </a:tabLst>
            </a:pPr>
            <a:r>
              <a:rPr lang="fr-CA" sz="2400" kern="100" dirty="0">
                <a:solidFill>
                  <a:schemeClr val="bg1"/>
                </a:solidFill>
                <a:latin typeface="Cambria" panose="02040503050406030204" pitchFamily="18" charset="0"/>
                <a:ea typeface="Cambria" panose="02040503050406030204" pitchFamily="18" charset="0"/>
                <a:cs typeface="Times New Roman" panose="02020603050405020304" pitchFamily="18" charset="0"/>
              </a:rPr>
              <a:t>-	La représentation officielle doit être faite de manière exceptionnelle.</a:t>
            </a: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98720" y="482968"/>
            <a:ext cx="8185438" cy="1200329"/>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A" sz="3600" b="1" spc="-68" dirty="0">
                <a:solidFill>
                  <a:prstClr val="white"/>
                </a:solidFill>
                <a:latin typeface="Cambria"/>
              </a:rPr>
              <a:t>ENTENTE SUR LA REPRÉSENTATION OFFICIELLE</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Tree>
    <p:extLst>
      <p:ext uri="{BB962C8B-B14F-4D97-AF65-F5344CB8AC3E}">
        <p14:creationId xmlns:p14="http://schemas.microsoft.com/office/powerpoint/2010/main" val="2371556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CDE7C63-4317-1F9B-FC7B-E2BFD9A7D55E}"/>
              </a:ext>
            </a:extLst>
          </p:cNvPr>
          <p:cNvSpPr txBox="1"/>
          <p:nvPr>
            <p:custDataLst>
              <p:tags r:id="rId1"/>
            </p:custDataLst>
          </p:nvPr>
        </p:nvSpPr>
        <p:spPr>
          <a:xfrm>
            <a:off x="2260800" y="500520"/>
            <a:ext cx="8185438" cy="1200329"/>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LE SYNDICAT DES TRAVAILLEUSES ET TRAVAILLEURS DE LA CSN</a:t>
            </a:r>
          </a:p>
        </p:txBody>
      </p:sp>
      <p:sp>
        <p:nvSpPr>
          <p:cNvPr id="4" name="Espace réservé du numéro de diapositive 3">
            <a:extLst>
              <a:ext uri="{FF2B5EF4-FFF2-40B4-BE49-F238E27FC236}">
                <a16:creationId xmlns:a16="http://schemas.microsoft.com/office/drawing/2014/main" id="{E4D32112-1049-CD7C-500F-53621B50B415}"/>
              </a:ext>
            </a:extLst>
          </p:cNvPr>
          <p:cNvSpPr>
            <a:spLocks noGrp="1"/>
          </p:cNvSpPr>
          <p:nvPr>
            <p:ph type="sldNum" sz="quarter" idx="16"/>
            <p:custDataLst>
              <p:tags r:id="rId2"/>
            </p:custDataLst>
          </p:nvPr>
        </p:nvSpPr>
        <p:spPr/>
        <p:txBody>
          <a:bodyPr/>
          <a:lstStyle/>
          <a:p>
            <a:fld id="{294A09A9-5501-47C1-A89A-A340965A2BE2}" type="slidenum">
              <a:rPr lang="fr-CA" smtClean="0"/>
              <a:pPr/>
              <a:t>6</a:t>
            </a:fld>
            <a:endParaRPr lang="fr-CA" dirty="0"/>
          </a:p>
        </p:txBody>
      </p:sp>
      <p:sp>
        <p:nvSpPr>
          <p:cNvPr id="8" name="ZoneTexte 7">
            <a:extLst>
              <a:ext uri="{FF2B5EF4-FFF2-40B4-BE49-F238E27FC236}">
                <a16:creationId xmlns:a16="http://schemas.microsoft.com/office/drawing/2014/main" id="{62CDC513-AEF7-5BE3-DC1E-D1A0F776EFB7}"/>
              </a:ext>
            </a:extLst>
          </p:cNvPr>
          <p:cNvSpPr txBox="1"/>
          <p:nvPr>
            <p:custDataLst>
              <p:tags r:id="rId3"/>
            </p:custDataLst>
          </p:nvPr>
        </p:nvSpPr>
        <p:spPr>
          <a:xfrm>
            <a:off x="860769" y="2941320"/>
            <a:ext cx="10985500" cy="2031325"/>
          </a:xfrm>
          <a:prstGeom prst="rect">
            <a:avLst/>
          </a:prstGeom>
          <a:noFill/>
        </p:spPr>
        <p:txBody>
          <a:bodyPr wrap="square" rtlCol="0">
            <a:spAutoFit/>
          </a:bodyPr>
          <a:lstStyle/>
          <a:p>
            <a:pPr algn="ctr"/>
            <a:r>
              <a:rPr lang="fr-CA" sz="4200" b="1" dirty="0">
                <a:solidFill>
                  <a:schemeClr val="bg1"/>
                </a:solidFill>
                <a:latin typeface="Cambria" panose="02040503050406030204" pitchFamily="18" charset="0"/>
                <a:ea typeface="Cambria" panose="02040503050406030204" pitchFamily="18" charset="0"/>
                <a:cs typeface="Calibri" panose="020F0502020204030204" pitchFamily="34" charset="0"/>
              </a:rPr>
              <a:t>3. ADMISSION DES NOUVELLES ET </a:t>
            </a:r>
            <a:br>
              <a:rPr lang="fr-CA" sz="4200" b="1" dirty="0">
                <a:solidFill>
                  <a:schemeClr val="bg1"/>
                </a:solidFill>
                <a:latin typeface="Cambria" panose="02040503050406030204" pitchFamily="18" charset="0"/>
                <a:ea typeface="Cambria" panose="02040503050406030204" pitchFamily="18" charset="0"/>
                <a:cs typeface="Calibri" panose="020F0502020204030204" pitchFamily="34" charset="0"/>
              </a:rPr>
            </a:br>
            <a:r>
              <a:rPr lang="fr-CA" sz="4200" b="1" dirty="0">
                <a:solidFill>
                  <a:schemeClr val="bg1"/>
                </a:solidFill>
                <a:latin typeface="Cambria" panose="02040503050406030204" pitchFamily="18" charset="0"/>
                <a:ea typeface="Cambria" panose="02040503050406030204" pitchFamily="18" charset="0"/>
                <a:cs typeface="Calibri" panose="020F0502020204030204" pitchFamily="34" charset="0"/>
              </a:rPr>
              <a:t>DES NOUVEAUX MEMBRES</a:t>
            </a:r>
          </a:p>
          <a:p>
            <a:pPr algn="ctr"/>
            <a:endParaRPr lang="fr-CA" sz="4200" b="1" dirty="0">
              <a:solidFill>
                <a:schemeClr val="bg1"/>
              </a:solidFill>
              <a:latin typeface="Cambria" panose="02040503050406030204" pitchFamily="18" charset="0"/>
              <a:ea typeface="Cambria" panose="02040503050406030204" pitchFamily="18" charset="0"/>
              <a:cs typeface="Calibri" panose="020F0502020204030204" pitchFamily="34" charset="0"/>
            </a:endParaRPr>
          </a:p>
        </p:txBody>
      </p:sp>
    </p:spTree>
    <p:extLst>
      <p:ext uri="{BB962C8B-B14F-4D97-AF65-F5344CB8AC3E}">
        <p14:creationId xmlns:p14="http://schemas.microsoft.com/office/powerpoint/2010/main" val="263438607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60</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216765" y="2481841"/>
            <a:ext cx="10349347" cy="3139321"/>
          </a:xfrm>
          <a:prstGeom prst="rect">
            <a:avLst/>
          </a:prstGeom>
          <a:noFill/>
        </p:spPr>
        <p:txBody>
          <a:bodyPr wrap="square">
            <a:spAutoFit/>
          </a:bodyPr>
          <a:lstStyle/>
          <a:p>
            <a:pPr marL="811213" indent="-368300" algn="just" fontAlgn="base">
              <a:spcBef>
                <a:spcPts val="600"/>
              </a:spcBef>
              <a:spcAft>
                <a:spcPts val="1200"/>
              </a:spcAft>
              <a:tabLst>
                <a:tab pos="457200" algn="l"/>
                <a:tab pos="811213" algn="l"/>
                <a:tab pos="895350" algn="l"/>
              </a:tabLst>
            </a:pPr>
            <a:r>
              <a:rPr lang="fr-CA" sz="2400" kern="100" dirty="0">
                <a:solidFill>
                  <a:schemeClr val="bg1"/>
                </a:solidFill>
                <a:latin typeface="Cambria" panose="02040503050406030204" pitchFamily="18" charset="0"/>
                <a:ea typeface="Cambria" panose="02040503050406030204" pitchFamily="18" charset="0"/>
                <a:cs typeface="Times New Roman" panose="02020603050405020304" pitchFamily="18" charset="0"/>
              </a:rPr>
              <a:t>6.	Les coordinations doivent aviser les parties de toute demande de représentations officielles. </a:t>
            </a:r>
          </a:p>
          <a:p>
            <a:pPr marL="811213" indent="-368300" algn="just" fontAlgn="base">
              <a:spcBef>
                <a:spcPts val="600"/>
              </a:spcBef>
              <a:spcAft>
                <a:spcPts val="1200"/>
              </a:spcAft>
              <a:tabLst>
                <a:tab pos="457200" algn="l"/>
                <a:tab pos="811213" algn="l"/>
                <a:tab pos="895350" algn="l"/>
              </a:tabLst>
            </a:pPr>
            <a:r>
              <a:rPr lang="fr-CA" sz="2400" kern="100" dirty="0">
                <a:solidFill>
                  <a:schemeClr val="bg1"/>
                </a:solidFill>
                <a:latin typeface="Cambria" panose="02040503050406030204" pitchFamily="18" charset="0"/>
                <a:ea typeface="Cambria" panose="02040503050406030204" pitchFamily="18" charset="0"/>
                <a:cs typeface="Times New Roman" panose="02020603050405020304" pitchFamily="18" charset="0"/>
              </a:rPr>
              <a:t>7.	Un projet pilote de 36 mois est mis en place pour évaluer la faisabilité pour une ou un </a:t>
            </a:r>
            <a:r>
              <a:rPr lang="fr-CA" sz="2400" kern="100" dirty="0" err="1">
                <a:solidFill>
                  <a:schemeClr val="bg1"/>
                </a:solidFill>
                <a:latin typeface="Cambria" panose="02040503050406030204" pitchFamily="18" charset="0"/>
                <a:ea typeface="Cambria" panose="02040503050406030204" pitchFamily="18" charset="0"/>
                <a:cs typeface="Times New Roman" panose="02020603050405020304" pitchFamily="18" charset="0"/>
              </a:rPr>
              <a:t>salarié-e</a:t>
            </a:r>
            <a:r>
              <a:rPr lang="fr-CA" sz="2400" kern="100" dirty="0">
                <a:solidFill>
                  <a:schemeClr val="bg1"/>
                </a:solidFill>
                <a:latin typeface="Cambria" panose="02040503050406030204" pitchFamily="18" charset="0"/>
                <a:ea typeface="Cambria" panose="02040503050406030204" pitchFamily="18" charset="0"/>
                <a:cs typeface="Times New Roman" panose="02020603050405020304" pitchFamily="18" charset="0"/>
              </a:rPr>
              <a:t> d’effectuer une représentation officielle à l’extérieur du mouvement CSN.</a:t>
            </a:r>
          </a:p>
          <a:p>
            <a:pPr marL="811213" indent="-368300" algn="just" fontAlgn="base">
              <a:spcBef>
                <a:spcPts val="600"/>
              </a:spcBef>
              <a:spcAft>
                <a:spcPts val="1200"/>
              </a:spcAft>
              <a:tabLst>
                <a:tab pos="457200" algn="l"/>
                <a:tab pos="811213" algn="l"/>
                <a:tab pos="895350" algn="l"/>
              </a:tabLst>
            </a:pPr>
            <a:r>
              <a:rPr lang="fr-CA" sz="2400" kern="100" dirty="0">
                <a:solidFill>
                  <a:schemeClr val="bg1"/>
                </a:solidFill>
                <a:latin typeface="Cambria" panose="02040503050406030204" pitchFamily="18" charset="0"/>
                <a:ea typeface="Cambria" panose="02040503050406030204" pitchFamily="18" charset="0"/>
                <a:cs typeface="Times New Roman" panose="02020603050405020304" pitchFamily="18" charset="0"/>
              </a:rPr>
              <a:t>8.	Au terme du délai de 36 mois, les parties se rencontrent en vue de discuter des suites du projet pilote.</a:t>
            </a: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98720" y="482968"/>
            <a:ext cx="8185438" cy="1200329"/>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A" sz="3600" b="1" spc="-68" dirty="0">
                <a:solidFill>
                  <a:prstClr val="white"/>
                </a:solidFill>
                <a:latin typeface="Cambria"/>
              </a:rPr>
              <a:t>ENTENTE SUR LA REPRÉSENTATION OFFICIELLE</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Tree>
    <p:extLst>
      <p:ext uri="{BB962C8B-B14F-4D97-AF65-F5344CB8AC3E}">
        <p14:creationId xmlns:p14="http://schemas.microsoft.com/office/powerpoint/2010/main" val="403745307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61</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844763" y="2822559"/>
            <a:ext cx="8950255" cy="769441"/>
          </a:xfrm>
          <a:prstGeom prst="rect">
            <a:avLst/>
          </a:prstGeom>
          <a:noFill/>
        </p:spPr>
        <p:txBody>
          <a:bodyPr wrap="square">
            <a:spAutoFit/>
          </a:bodyPr>
          <a:lstStyle/>
          <a:p>
            <a:pPr algn="ctr"/>
            <a:r>
              <a:rPr lang="fr-CA" sz="44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Iniquité salariale – frais de Barreau</a:t>
            </a: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27171" y="699786"/>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A" sz="3600" b="1" spc="-68" dirty="0">
                <a:solidFill>
                  <a:prstClr val="white"/>
                </a:solidFill>
                <a:latin typeface="Cambria"/>
              </a:rPr>
              <a:t>RAPPORT DU COMITÉ DE GRIEFS</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Tree>
    <p:extLst>
      <p:ext uri="{BB962C8B-B14F-4D97-AF65-F5344CB8AC3E}">
        <p14:creationId xmlns:p14="http://schemas.microsoft.com/office/powerpoint/2010/main" val="27375410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62</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844763" y="2822559"/>
            <a:ext cx="8950255" cy="2246769"/>
          </a:xfrm>
          <a:prstGeom prst="rect">
            <a:avLst/>
          </a:prstGeom>
          <a:noFill/>
        </p:spPr>
        <p:txBody>
          <a:bodyPr wrap="square">
            <a:spAutoFit/>
          </a:bodyPr>
          <a:lstStyle/>
          <a:p>
            <a:pPr marL="342900" lvl="0" indent="-342900" algn="just" fontAlgn="base">
              <a:spcBef>
                <a:spcPts val="600"/>
              </a:spcBef>
              <a:spcAft>
                <a:spcPts val="2400"/>
              </a:spcAft>
              <a:buFont typeface="Symbol" panose="05050102010706020507" pitchFamily="18" charset="2"/>
              <a:buChar char=""/>
              <a:tabLst>
                <a:tab pos="457200" algn="l"/>
              </a:tabLst>
            </a:pPr>
            <a:r>
              <a:rPr lang="fr-CA" sz="2400" dirty="0">
                <a:solidFill>
                  <a:schemeClr val="bg1"/>
                </a:solidFill>
                <a:effectLst/>
                <a:latin typeface="Cambria" panose="02040503050406030204" pitchFamily="18" charset="0"/>
                <a:ea typeface="Times New Roman" panose="02020603050405020304" pitchFamily="18" charset="0"/>
              </a:rPr>
              <a:t>Afin de régler les griefs 2018-07, 2018-10, 2018-11, 2019-05 et 2020-05, l’employeur verse la somme brute de 45 000$ répartie entre les salariés visées.</a:t>
            </a:r>
            <a:endParaRPr lang="fr-CA" sz="2400" dirty="0">
              <a:solidFill>
                <a:schemeClr val="bg1"/>
              </a:solidFill>
              <a:effectLst/>
              <a:latin typeface="Times New Roman" panose="02020603050405020304" pitchFamily="18" charset="0"/>
              <a:ea typeface="Times New Roman" panose="02020603050405020304" pitchFamily="18" charset="0"/>
            </a:endParaRPr>
          </a:p>
          <a:p>
            <a:pPr marL="342900" lvl="0" indent="-342900" fontAlgn="base">
              <a:spcAft>
                <a:spcPts val="800"/>
              </a:spcAft>
              <a:buFont typeface="Symbol" panose="05050102010706020507" pitchFamily="18" charset="2"/>
              <a:buChar char=""/>
              <a:tabLst>
                <a:tab pos="457200" algn="l"/>
              </a:tabLst>
            </a:pPr>
            <a:r>
              <a:rPr lang="fr-CA" sz="2400" dirty="0">
                <a:solidFill>
                  <a:schemeClr val="bg1"/>
                </a:solidFill>
                <a:effectLst/>
                <a:latin typeface="Cambria" panose="02040503050406030204" pitchFamily="18" charset="0"/>
                <a:ea typeface="Times New Roman" panose="02020603050405020304" pitchFamily="18" charset="0"/>
              </a:rPr>
              <a:t>Le STTCSN retire les griefs 1991-05, 1997-12, 1998-02, 1998-03, 1998-04,1998-10, 1999-03, 2001-12, 2002-05.</a:t>
            </a:r>
            <a:endParaRPr lang="fr-CA" sz="2400" dirty="0">
              <a:solidFill>
                <a:schemeClr val="bg1"/>
              </a:solidFill>
              <a:effectLst/>
              <a:latin typeface="Times New Roman" panose="02020603050405020304" pitchFamily="18" charset="0"/>
              <a:ea typeface="Times New Roman" panose="02020603050405020304" pitchFamily="18" charset="0"/>
            </a:endParaRP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27171" y="699786"/>
            <a:ext cx="9092762"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A" sz="3600" b="1" spc="-68" dirty="0">
                <a:solidFill>
                  <a:prstClr val="white"/>
                </a:solidFill>
                <a:latin typeface="Cambria"/>
              </a:rPr>
              <a:t>INIQUITÉ SALARIALE – FRAIS DE BARREAU</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Tree>
    <p:extLst>
      <p:ext uri="{BB962C8B-B14F-4D97-AF65-F5344CB8AC3E}">
        <p14:creationId xmlns:p14="http://schemas.microsoft.com/office/powerpoint/2010/main" val="418591182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63</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967311" y="2907401"/>
            <a:ext cx="8950255" cy="1446550"/>
          </a:xfrm>
          <a:prstGeom prst="rect">
            <a:avLst/>
          </a:prstGeom>
          <a:noFill/>
        </p:spPr>
        <p:txBody>
          <a:bodyPr wrap="square">
            <a:spAutoFit/>
          </a:bodyPr>
          <a:lstStyle/>
          <a:p>
            <a:pPr algn="ctr"/>
            <a:r>
              <a:rPr lang="fr-CA" sz="4400" kern="100" dirty="0">
                <a:solidFill>
                  <a:schemeClr val="bg1"/>
                </a:solidFill>
                <a:latin typeface="Cambria" panose="02040503050406030204" pitchFamily="18" charset="0"/>
                <a:ea typeface="Cambria" panose="02040503050406030204" pitchFamily="18" charset="0"/>
                <a:cs typeface="Times New Roman" panose="02020603050405020304" pitchFamily="18" charset="0"/>
              </a:rPr>
              <a:t>R</a:t>
            </a:r>
            <a:r>
              <a:rPr lang="fr-CA" sz="4400" kern="1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émunération des participants à la formation préembauche</a:t>
            </a: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27171" y="699786"/>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A" sz="3600" b="1" spc="-68" dirty="0">
                <a:solidFill>
                  <a:prstClr val="white"/>
                </a:solidFill>
                <a:latin typeface="Cambria"/>
              </a:rPr>
              <a:t>RAPPORT DU COMITÉ DE GRIEFS</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Tree>
    <p:extLst>
      <p:ext uri="{BB962C8B-B14F-4D97-AF65-F5344CB8AC3E}">
        <p14:creationId xmlns:p14="http://schemas.microsoft.com/office/powerpoint/2010/main" val="403641760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AD035A2D-8B7E-1074-225E-876E5DBB7B31}"/>
              </a:ext>
            </a:extLst>
          </p:cNvPr>
          <p:cNvSpPr>
            <a:spLocks noGrp="1"/>
          </p:cNvSpPr>
          <p:nvPr>
            <p:ph type="sldNum" sz="quarter" idx="16"/>
          </p:nvPr>
        </p:nvSpPr>
        <p:spPr/>
        <p:txBody>
          <a:bodyPr/>
          <a:lstStyle/>
          <a:p>
            <a:fld id="{294A09A9-5501-47C1-A89A-A340965A2BE2}" type="slidenum">
              <a:rPr lang="fr-CA" smtClean="0"/>
              <a:pPr/>
              <a:t>64</a:t>
            </a:fld>
            <a:endParaRPr lang="fr-CA" dirty="0"/>
          </a:p>
        </p:txBody>
      </p:sp>
      <p:sp>
        <p:nvSpPr>
          <p:cNvPr id="4" name="ZoneTexte 3">
            <a:extLst>
              <a:ext uri="{FF2B5EF4-FFF2-40B4-BE49-F238E27FC236}">
                <a16:creationId xmlns:a16="http://schemas.microsoft.com/office/drawing/2014/main" id="{7B82C96D-CBA0-CDDE-91B0-A4C4854197D9}"/>
              </a:ext>
            </a:extLst>
          </p:cNvPr>
          <p:cNvSpPr txBox="1"/>
          <p:nvPr/>
        </p:nvSpPr>
        <p:spPr>
          <a:xfrm>
            <a:off x="1853229" y="2340134"/>
            <a:ext cx="8950255" cy="3877985"/>
          </a:xfrm>
          <a:prstGeom prst="rect">
            <a:avLst/>
          </a:prstGeom>
          <a:noFill/>
        </p:spPr>
        <p:txBody>
          <a:bodyPr wrap="square">
            <a:spAutoFit/>
          </a:bodyPr>
          <a:lstStyle/>
          <a:p>
            <a:pPr marL="342900" lvl="0" indent="-342900" algn="just" fontAlgn="base">
              <a:spcBef>
                <a:spcPts val="1200"/>
              </a:spcBef>
              <a:spcAft>
                <a:spcPts val="1200"/>
              </a:spcAft>
              <a:buFont typeface="Symbol" panose="05050102010706020507" pitchFamily="18" charset="2"/>
              <a:buChar char=""/>
            </a:pPr>
            <a:r>
              <a:rPr lang="fr-CA" sz="2200" dirty="0">
                <a:solidFill>
                  <a:schemeClr val="bg1"/>
                </a:solidFill>
                <a:effectLst/>
                <a:latin typeface="Cambria" panose="02040503050406030204" pitchFamily="18" charset="0"/>
                <a:ea typeface="Cambria" panose="02040503050406030204" pitchFamily="18" charset="0"/>
              </a:rPr>
              <a:t>L’employeur remet dans la banque de congé des salariés listés à </a:t>
            </a:r>
            <a:r>
              <a:rPr lang="fr-CA" sz="2200" i="1" dirty="0">
                <a:solidFill>
                  <a:schemeClr val="bg1"/>
                </a:solidFill>
                <a:effectLst/>
                <a:latin typeface="Cambria" panose="02040503050406030204" pitchFamily="18" charset="0"/>
                <a:ea typeface="Cambria" panose="02040503050406030204" pitchFamily="18" charset="0"/>
              </a:rPr>
              <a:t>l’annexe B</a:t>
            </a:r>
            <a:r>
              <a:rPr lang="fr-CA" sz="2200" dirty="0">
                <a:solidFill>
                  <a:schemeClr val="bg1"/>
                </a:solidFill>
                <a:effectLst/>
                <a:latin typeface="Cambria" panose="02040503050406030204" pitchFamily="18" charset="0"/>
                <a:ea typeface="Cambria" panose="02040503050406030204" pitchFamily="18" charset="0"/>
              </a:rPr>
              <a:t> de la présente entente :</a:t>
            </a:r>
            <a:endParaRPr lang="fr-CA" sz="2200" dirty="0">
              <a:solidFill>
                <a:schemeClr val="bg1"/>
              </a:solidFill>
              <a:latin typeface="Cambria" panose="02040503050406030204" pitchFamily="18" charset="0"/>
              <a:ea typeface="Cambria" panose="02040503050406030204" pitchFamily="18" charset="0"/>
            </a:endParaRPr>
          </a:p>
          <a:p>
            <a:pPr marL="627063" lvl="0" indent="-271463" algn="just" fontAlgn="base">
              <a:spcBef>
                <a:spcPts val="1200"/>
              </a:spcBef>
              <a:spcAft>
                <a:spcPts val="600"/>
              </a:spcAft>
              <a:buFont typeface="Wingdings" panose="05000000000000000000" pitchFamily="2" charset="2"/>
              <a:buChar char="§"/>
              <a:tabLst>
                <a:tab pos="449263" algn="l"/>
              </a:tabLst>
            </a:pPr>
            <a:r>
              <a:rPr lang="fr-CA" sz="2200" dirty="0">
                <a:solidFill>
                  <a:schemeClr val="bg1"/>
                </a:solidFill>
                <a:effectLst/>
                <a:latin typeface="Cambria" panose="02040503050406030204" pitchFamily="18" charset="0"/>
                <a:ea typeface="Cambria" panose="02040503050406030204" pitchFamily="18" charset="0"/>
              </a:rPr>
              <a:t>Cinq (5) journées de vacances à 12 salariés mentionnés à l’</a:t>
            </a:r>
            <a:r>
              <a:rPr lang="fr-CA" sz="2200" i="1" dirty="0">
                <a:solidFill>
                  <a:schemeClr val="bg1"/>
                </a:solidFill>
                <a:effectLst/>
                <a:latin typeface="Cambria" panose="02040503050406030204" pitchFamily="18" charset="0"/>
                <a:ea typeface="Cambria" panose="02040503050406030204" pitchFamily="18" charset="0"/>
              </a:rPr>
              <a:t>annexe A</a:t>
            </a:r>
            <a:endParaRPr lang="fr-CA" sz="2200" i="1" dirty="0">
              <a:solidFill>
                <a:schemeClr val="bg1"/>
              </a:solidFill>
              <a:latin typeface="Cambria" panose="02040503050406030204" pitchFamily="18" charset="0"/>
              <a:ea typeface="Cambria" panose="02040503050406030204" pitchFamily="18" charset="0"/>
            </a:endParaRPr>
          </a:p>
          <a:p>
            <a:pPr marL="627063" lvl="0" indent="-271463" algn="just" fontAlgn="base">
              <a:spcBef>
                <a:spcPts val="1200"/>
              </a:spcBef>
              <a:spcAft>
                <a:spcPts val="1800"/>
              </a:spcAft>
              <a:buFont typeface="Wingdings" panose="05000000000000000000" pitchFamily="2" charset="2"/>
              <a:buChar char="§"/>
              <a:tabLst>
                <a:tab pos="449263" algn="l"/>
              </a:tabLst>
            </a:pPr>
            <a:r>
              <a:rPr lang="fr-CA" sz="2200" dirty="0">
                <a:solidFill>
                  <a:schemeClr val="bg1"/>
                </a:solidFill>
                <a:effectLst/>
                <a:latin typeface="Cambria" panose="02040503050406030204" pitchFamily="18" charset="0"/>
                <a:ea typeface="Cambria" panose="02040503050406030204" pitchFamily="18" charset="0"/>
              </a:rPr>
              <a:t>Trois (3) journées de vacances aux autres salariés de l’annexe B</a:t>
            </a:r>
          </a:p>
          <a:p>
            <a:pPr marL="342900" lvl="0" indent="-342900" algn="just" fontAlgn="base">
              <a:spcAft>
                <a:spcPts val="1800"/>
              </a:spcAft>
              <a:buFont typeface="Symbol" panose="05050102010706020507" pitchFamily="18" charset="2"/>
              <a:buChar char=""/>
            </a:pPr>
            <a:r>
              <a:rPr lang="fr-CA" sz="2200" dirty="0">
                <a:solidFill>
                  <a:schemeClr val="bg1"/>
                </a:solidFill>
                <a:effectLst/>
                <a:latin typeface="Cambria" panose="02040503050406030204" pitchFamily="18" charset="0"/>
                <a:ea typeface="Cambria" panose="02040503050406030204" pitchFamily="18" charset="0"/>
              </a:rPr>
              <a:t>Les congés ajoutés en vertu du paragraphe précédent visent à compenser le retard dans le cumul des congés de certain salariés ayant participé au programme de la banque préembauche; </a:t>
            </a:r>
          </a:p>
          <a:p>
            <a:r>
              <a:rPr lang="fr-CA" sz="22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Le STTCSN retire les griefs n</a:t>
            </a:r>
            <a:r>
              <a:rPr lang="fr-CA" sz="2200" baseline="300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o </a:t>
            </a:r>
            <a:r>
              <a:rPr lang="fr-CA" sz="2200" dirty="0">
                <a:solidFill>
                  <a:schemeClr val="bg1"/>
                </a:solidFill>
                <a:effectLst/>
                <a:latin typeface="Cambria" panose="02040503050406030204" pitchFamily="18" charset="0"/>
                <a:ea typeface="Cambria" panose="02040503050406030204" pitchFamily="18" charset="0"/>
                <a:cs typeface="Times New Roman" panose="02020603050405020304" pitchFamily="18" charset="0"/>
              </a:rPr>
              <a:t>2023-04, 2023-05, 2024,04 et 20</a:t>
            </a:r>
            <a:endParaRPr lang="fr-CA" sz="2200" dirty="0">
              <a:solidFill>
                <a:schemeClr val="bg1"/>
              </a:solidFill>
              <a:effectLst/>
              <a:latin typeface="Cambria" panose="02040503050406030204" pitchFamily="18" charset="0"/>
              <a:ea typeface="Cambria" panose="02040503050406030204" pitchFamily="18" charset="0"/>
            </a:endParaRPr>
          </a:p>
        </p:txBody>
      </p:sp>
      <p:sp>
        <p:nvSpPr>
          <p:cNvPr id="7" name="ZoneTexte 6">
            <a:extLst>
              <a:ext uri="{FF2B5EF4-FFF2-40B4-BE49-F238E27FC236}">
                <a16:creationId xmlns:a16="http://schemas.microsoft.com/office/drawing/2014/main" id="{2E3831A9-AC86-901C-58E2-888C6C81C8E4}"/>
              </a:ext>
            </a:extLst>
          </p:cNvPr>
          <p:cNvSpPr txBox="1"/>
          <p:nvPr>
            <p:custDataLst>
              <p:tags r:id="rId1"/>
            </p:custDataLst>
          </p:nvPr>
        </p:nvSpPr>
        <p:spPr>
          <a:xfrm>
            <a:off x="2235638" y="513519"/>
            <a:ext cx="8185438" cy="1200329"/>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lang="fr-CA" sz="3600" b="1" spc="-68" dirty="0">
                <a:solidFill>
                  <a:prstClr val="white"/>
                </a:solidFill>
                <a:latin typeface="Cambria"/>
              </a:rPr>
              <a:t>RÉMUNÉRATION DES PARTICIPANTS À LA FORMATION PRÉEMBAUCHE</a:t>
            </a:r>
            <a:endParaRPr kumimoji="0" lang="fr-CA" sz="3600" b="1" i="0" u="none" strike="noStrike" kern="1200" cap="none" spc="-68" normalizeH="0" baseline="0" noProof="0" dirty="0">
              <a:ln>
                <a:noFill/>
              </a:ln>
              <a:solidFill>
                <a:prstClr val="white"/>
              </a:solidFill>
              <a:effectLst/>
              <a:uLnTx/>
              <a:uFillTx/>
              <a:latin typeface="Cambria"/>
              <a:ea typeface="+mn-ea"/>
              <a:cs typeface="+mn-cs"/>
            </a:endParaRPr>
          </a:p>
        </p:txBody>
      </p:sp>
    </p:spTree>
    <p:extLst>
      <p:ext uri="{BB962C8B-B14F-4D97-AF65-F5344CB8AC3E}">
        <p14:creationId xmlns:p14="http://schemas.microsoft.com/office/powerpoint/2010/main" val="143013566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CDE7C63-4317-1F9B-FC7B-E2BFD9A7D55E}"/>
              </a:ext>
            </a:extLst>
          </p:cNvPr>
          <p:cNvSpPr txBox="1"/>
          <p:nvPr>
            <p:custDataLst>
              <p:tags r:id="rId1"/>
            </p:custDataLst>
          </p:nvPr>
        </p:nvSpPr>
        <p:spPr>
          <a:xfrm>
            <a:off x="2230320" y="774840"/>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PROPOSITION</a:t>
            </a:r>
          </a:p>
        </p:txBody>
      </p:sp>
      <p:sp>
        <p:nvSpPr>
          <p:cNvPr id="4" name="Espace réservé du numéro de diapositive 3">
            <a:extLst>
              <a:ext uri="{FF2B5EF4-FFF2-40B4-BE49-F238E27FC236}">
                <a16:creationId xmlns:a16="http://schemas.microsoft.com/office/drawing/2014/main" id="{E4D32112-1049-CD7C-500F-53621B50B415}"/>
              </a:ext>
            </a:extLst>
          </p:cNvPr>
          <p:cNvSpPr>
            <a:spLocks noGrp="1"/>
          </p:cNvSpPr>
          <p:nvPr>
            <p:ph type="sldNum" sz="quarter" idx="16"/>
            <p:custDataLst>
              <p:tags r:id="rId2"/>
            </p:custDataLst>
          </p:nvPr>
        </p:nvSpPr>
        <p:spPr/>
        <p:txBody>
          <a:bodyPr/>
          <a:lstStyle/>
          <a:p>
            <a:fld id="{294A09A9-5501-47C1-A89A-A340965A2BE2}" type="slidenum">
              <a:rPr lang="fr-CA" smtClean="0"/>
              <a:pPr/>
              <a:t>65</a:t>
            </a:fld>
            <a:endParaRPr lang="fr-CA" dirty="0"/>
          </a:p>
        </p:txBody>
      </p:sp>
      <p:sp>
        <p:nvSpPr>
          <p:cNvPr id="8" name="ZoneTexte 7">
            <a:extLst>
              <a:ext uri="{FF2B5EF4-FFF2-40B4-BE49-F238E27FC236}">
                <a16:creationId xmlns:a16="http://schemas.microsoft.com/office/drawing/2014/main" id="{62CDC513-AEF7-5BE3-DC1E-D1A0F776EFB7}"/>
              </a:ext>
            </a:extLst>
          </p:cNvPr>
          <p:cNvSpPr txBox="1"/>
          <p:nvPr>
            <p:custDataLst>
              <p:tags r:id="rId3"/>
            </p:custDataLst>
          </p:nvPr>
        </p:nvSpPr>
        <p:spPr>
          <a:xfrm>
            <a:off x="1530059" y="3002280"/>
            <a:ext cx="9585960" cy="1200329"/>
          </a:xfrm>
          <a:prstGeom prst="rect">
            <a:avLst/>
          </a:prstGeom>
          <a:solidFill>
            <a:srgbClr val="B6CE9F"/>
          </a:solidFill>
        </p:spPr>
        <p:txBody>
          <a:bodyPr wrap="square" rtlCol="0">
            <a:spAutoFit/>
          </a:bodyPr>
          <a:lstStyle/>
          <a:p>
            <a:pPr algn="ctr"/>
            <a:r>
              <a:rPr lang="fr-CA" sz="3600" b="1" i="1" dirty="0">
                <a:solidFill>
                  <a:schemeClr val="bg1"/>
                </a:solidFill>
                <a:latin typeface="Cambria" panose="02040503050406030204" pitchFamily="18" charset="0"/>
                <a:ea typeface="Cambria" panose="02040503050406030204" pitchFamily="18" charset="0"/>
                <a:cs typeface="Calibri" panose="020F0502020204030204" pitchFamily="34" charset="0"/>
              </a:rPr>
              <a:t>« Que l’on reçoive le rapport du comité de griefs comme présenté»</a:t>
            </a:r>
          </a:p>
        </p:txBody>
      </p:sp>
    </p:spTree>
    <p:extLst>
      <p:ext uri="{BB962C8B-B14F-4D97-AF65-F5344CB8AC3E}">
        <p14:creationId xmlns:p14="http://schemas.microsoft.com/office/powerpoint/2010/main" val="4115756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54FF9C6F-1BF4-15F7-34AD-9F73DB20EA66}"/>
              </a:ext>
            </a:extLst>
          </p:cNvPr>
          <p:cNvSpPr>
            <a:spLocks noGrp="1"/>
          </p:cNvSpPr>
          <p:nvPr>
            <p:ph type="sldNum" sz="quarter" idx="16"/>
            <p:custDataLst>
              <p:tags r:id="rId1"/>
            </p:custDataLst>
          </p:nvPr>
        </p:nvSpPr>
        <p:spPr/>
        <p:txBody>
          <a:bodyPr/>
          <a:lstStyle/>
          <a:p>
            <a:fld id="{294A09A9-5501-47C1-A89A-A340965A2BE2}" type="slidenum">
              <a:rPr lang="fr-CA" smtClean="0"/>
              <a:pPr/>
              <a:t>7</a:t>
            </a:fld>
            <a:endParaRPr lang="fr-CA" dirty="0"/>
          </a:p>
        </p:txBody>
      </p:sp>
      <p:sp>
        <p:nvSpPr>
          <p:cNvPr id="3" name="ZoneTexte 2">
            <a:extLst>
              <a:ext uri="{FF2B5EF4-FFF2-40B4-BE49-F238E27FC236}">
                <a16:creationId xmlns:a16="http://schemas.microsoft.com/office/drawing/2014/main" id="{73066EEF-96C9-5370-2AB2-55D3E103981C}"/>
              </a:ext>
            </a:extLst>
          </p:cNvPr>
          <p:cNvSpPr txBox="1"/>
          <p:nvPr>
            <p:custDataLst>
              <p:tags r:id="rId2"/>
            </p:custDataLst>
          </p:nvPr>
        </p:nvSpPr>
        <p:spPr>
          <a:xfrm>
            <a:off x="2261812" y="500424"/>
            <a:ext cx="9439968" cy="1200329"/>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ADMISSION DES NOUVELLES ET </a:t>
            </a:r>
          </a:p>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NOUVEAUX MEMBRES</a:t>
            </a:r>
          </a:p>
        </p:txBody>
      </p:sp>
      <p:sp>
        <p:nvSpPr>
          <p:cNvPr id="4" name="ZoneTexte 3">
            <a:extLst>
              <a:ext uri="{FF2B5EF4-FFF2-40B4-BE49-F238E27FC236}">
                <a16:creationId xmlns:a16="http://schemas.microsoft.com/office/drawing/2014/main" id="{E3F901AC-9E51-750B-FB27-B28572F3B882}"/>
              </a:ext>
            </a:extLst>
          </p:cNvPr>
          <p:cNvSpPr txBox="1"/>
          <p:nvPr>
            <p:custDataLst>
              <p:tags r:id="rId3"/>
            </p:custDataLst>
          </p:nvPr>
        </p:nvSpPr>
        <p:spPr>
          <a:xfrm>
            <a:off x="1082044" y="2142940"/>
            <a:ext cx="4629711" cy="3123932"/>
          </a:xfrm>
          <a:prstGeom prst="rect">
            <a:avLst/>
          </a:prstGeom>
          <a:noFill/>
        </p:spPr>
        <p:txBody>
          <a:bodyPr wrap="square" numCol="1" rtlCol="0">
            <a:spAutoFit/>
          </a:bodyPr>
          <a:lstStyle/>
          <a:p>
            <a:pPr>
              <a:spcAft>
                <a:spcPts val="1200"/>
              </a:spcAft>
            </a:pPr>
            <a:r>
              <a:rPr lang="fr-CA" sz="3400" b="1" dirty="0">
                <a:solidFill>
                  <a:schemeClr val="bg1"/>
                </a:solidFill>
                <a:latin typeface="Cambria" panose="02040503050406030204" pitchFamily="18" charset="0"/>
                <a:ea typeface="Cambria" panose="02040503050406030204" pitchFamily="18" charset="0"/>
              </a:rPr>
              <a:t>Salarié-es</a:t>
            </a:r>
          </a:p>
          <a:p>
            <a:pPr marL="457200" indent="-457200">
              <a:lnSpc>
                <a:spcPct val="150000"/>
              </a:lnSpc>
              <a:buFont typeface="Wingdings" panose="05000000000000000000" pitchFamily="2" charset="2"/>
              <a:buChar char="Ø"/>
            </a:pPr>
            <a:r>
              <a:rPr lang="fr-CA" sz="3400" dirty="0">
                <a:solidFill>
                  <a:schemeClr val="bg1"/>
                </a:solidFill>
                <a:latin typeface="Cambria" panose="02040503050406030204" pitchFamily="18" charset="0"/>
                <a:ea typeface="Cambria" panose="02040503050406030204" pitchFamily="18" charset="0"/>
              </a:rPr>
              <a:t>Anthony Cadoret</a:t>
            </a:r>
          </a:p>
          <a:p>
            <a:pPr marL="457200" indent="-457200">
              <a:buFont typeface="Wingdings" panose="05000000000000000000" pitchFamily="2" charset="2"/>
              <a:buChar char="Ø"/>
            </a:pPr>
            <a:r>
              <a:rPr lang="fr-CA" sz="3400" dirty="0">
                <a:solidFill>
                  <a:schemeClr val="bg1"/>
                </a:solidFill>
                <a:latin typeface="Cambria" panose="02040503050406030204" pitchFamily="18" charset="0"/>
                <a:ea typeface="Cambria" panose="02040503050406030204" pitchFamily="18" charset="0"/>
              </a:rPr>
              <a:t>Alexandre Leclerc-</a:t>
            </a:r>
          </a:p>
          <a:p>
            <a:pPr>
              <a:tabLst>
                <a:tab pos="452438" algn="l"/>
              </a:tabLst>
            </a:pPr>
            <a:r>
              <a:rPr lang="fr-CA" sz="3400" dirty="0">
                <a:solidFill>
                  <a:schemeClr val="bg1"/>
                </a:solidFill>
                <a:latin typeface="Cambria" panose="02040503050406030204" pitchFamily="18" charset="0"/>
                <a:ea typeface="Cambria" panose="02040503050406030204" pitchFamily="18" charset="0"/>
              </a:rPr>
              <a:t>	Racine</a:t>
            </a:r>
          </a:p>
          <a:p>
            <a:endParaRPr lang="fr-CA" sz="3400" dirty="0">
              <a:solidFill>
                <a:schemeClr val="bg1"/>
              </a:solidFill>
              <a:latin typeface="Cambria" panose="02040503050406030204" pitchFamily="18" charset="0"/>
              <a:ea typeface="Cambria" panose="02040503050406030204" pitchFamily="18" charset="0"/>
            </a:endParaRPr>
          </a:p>
        </p:txBody>
      </p:sp>
      <p:cxnSp>
        <p:nvCxnSpPr>
          <p:cNvPr id="12" name="Connecteur droit 11">
            <a:extLst>
              <a:ext uri="{FF2B5EF4-FFF2-40B4-BE49-F238E27FC236}">
                <a16:creationId xmlns:a16="http://schemas.microsoft.com/office/drawing/2014/main" id="{5C904506-2D80-D052-CF89-D12636521D98}"/>
              </a:ext>
            </a:extLst>
          </p:cNvPr>
          <p:cNvCxnSpPr/>
          <p:nvPr>
            <p:custDataLst>
              <p:tags r:id="rId4"/>
            </p:custDataLst>
          </p:nvPr>
        </p:nvCxnSpPr>
        <p:spPr>
          <a:xfrm>
            <a:off x="5897880" y="2621280"/>
            <a:ext cx="0" cy="3744000"/>
          </a:xfrm>
          <a:prstGeom prst="line">
            <a:avLst/>
          </a:prstGeom>
          <a:ln w="76200">
            <a:solidFill>
              <a:srgbClr val="5F9363"/>
            </a:solidFill>
          </a:ln>
        </p:spPr>
        <p:style>
          <a:lnRef idx="1">
            <a:schemeClr val="accent1"/>
          </a:lnRef>
          <a:fillRef idx="0">
            <a:schemeClr val="accent1"/>
          </a:fillRef>
          <a:effectRef idx="0">
            <a:schemeClr val="accent1"/>
          </a:effectRef>
          <a:fontRef idx="minor">
            <a:schemeClr val="tx1"/>
          </a:fontRef>
        </p:style>
      </p:cxnSp>
      <p:sp>
        <p:nvSpPr>
          <p:cNvPr id="5" name="ZoneTexte 4">
            <a:extLst>
              <a:ext uri="{FF2B5EF4-FFF2-40B4-BE49-F238E27FC236}">
                <a16:creationId xmlns:a16="http://schemas.microsoft.com/office/drawing/2014/main" id="{0EB6733A-AF24-76C8-0E0F-85ACDD07F1F5}"/>
              </a:ext>
            </a:extLst>
          </p:cNvPr>
          <p:cNvSpPr txBox="1"/>
          <p:nvPr>
            <p:custDataLst>
              <p:tags r:id="rId5"/>
            </p:custDataLst>
          </p:nvPr>
        </p:nvSpPr>
        <p:spPr>
          <a:xfrm>
            <a:off x="6084000" y="2142000"/>
            <a:ext cx="5825431" cy="1369606"/>
          </a:xfrm>
          <a:prstGeom prst="rect">
            <a:avLst/>
          </a:prstGeom>
          <a:noFill/>
        </p:spPr>
        <p:txBody>
          <a:bodyPr wrap="square" numCol="1" rtlCol="0">
            <a:spAutoFit/>
          </a:bodyPr>
          <a:lstStyle/>
          <a:p>
            <a:pPr>
              <a:spcAft>
                <a:spcPts val="1800"/>
              </a:spcAft>
            </a:pPr>
            <a:r>
              <a:rPr lang="fr-CA" sz="3400" b="1" dirty="0">
                <a:solidFill>
                  <a:schemeClr val="bg1"/>
                </a:solidFill>
                <a:latin typeface="Cambria" panose="02040503050406030204" pitchFamily="18" charset="0"/>
                <a:ea typeface="Cambria" panose="02040503050406030204" pitchFamily="18" charset="0"/>
              </a:rPr>
              <a:t>Petites unités</a:t>
            </a:r>
          </a:p>
          <a:p>
            <a:pPr marL="914400" lvl="1" indent="-457200">
              <a:buFont typeface="Wingdings" panose="05000000000000000000" pitchFamily="2" charset="2"/>
              <a:buChar char="Ø"/>
              <a:defRPr/>
            </a:pPr>
            <a:r>
              <a:rPr lang="fr-CA" sz="3400" dirty="0">
                <a:solidFill>
                  <a:srgbClr val="000000"/>
                </a:solidFill>
                <a:latin typeface="Cambria" panose="02040503050406030204" pitchFamily="18" charset="0"/>
                <a:ea typeface="Cambria" panose="02040503050406030204" pitchFamily="18" charset="0"/>
              </a:rPr>
              <a:t>Marie-Ève Phaneuf</a:t>
            </a:r>
            <a:endParaRPr lang="fr-CA" sz="3400" dirty="0">
              <a:solidFill>
                <a:schemeClr val="bg1"/>
              </a:solidFill>
              <a:latin typeface="Cambria" panose="02040503050406030204" pitchFamily="18" charset="0"/>
              <a:ea typeface="Cambria" panose="02040503050406030204" pitchFamily="18" charset="0"/>
            </a:endParaRPr>
          </a:p>
        </p:txBody>
      </p:sp>
      <p:sp>
        <p:nvSpPr>
          <p:cNvPr id="6" name="ZoneTexte 5">
            <a:extLst>
              <a:ext uri="{FF2B5EF4-FFF2-40B4-BE49-F238E27FC236}">
                <a16:creationId xmlns:a16="http://schemas.microsoft.com/office/drawing/2014/main" id="{3789AF4C-E4BC-58A2-C509-2B3A3B7C286D}"/>
              </a:ext>
            </a:extLst>
          </p:cNvPr>
          <p:cNvSpPr txBox="1"/>
          <p:nvPr>
            <p:custDataLst>
              <p:tags r:id="rId6"/>
            </p:custDataLst>
          </p:nvPr>
        </p:nvSpPr>
        <p:spPr>
          <a:xfrm>
            <a:off x="6083999" y="3776721"/>
            <a:ext cx="5825431" cy="1292662"/>
          </a:xfrm>
          <a:prstGeom prst="rect">
            <a:avLst/>
          </a:prstGeom>
          <a:noFill/>
        </p:spPr>
        <p:txBody>
          <a:bodyPr wrap="square" numCol="1" rtlCol="0">
            <a:spAutoFit/>
          </a:bodyPr>
          <a:lstStyle/>
          <a:p>
            <a:pPr>
              <a:spcAft>
                <a:spcPts val="1200"/>
              </a:spcAft>
            </a:pPr>
            <a:r>
              <a:rPr lang="fr-CA" sz="3400" b="1" dirty="0">
                <a:solidFill>
                  <a:schemeClr val="bg1"/>
                </a:solidFill>
                <a:latin typeface="Cambria" panose="02040503050406030204" pitchFamily="18" charset="0"/>
                <a:ea typeface="Cambria" panose="02040503050406030204" pitchFamily="18" charset="0"/>
              </a:rPr>
              <a:t>Stagiaire (Barreau)</a:t>
            </a:r>
          </a:p>
          <a:p>
            <a:pPr marL="914400" lvl="1" indent="-457200">
              <a:buFont typeface="Wingdings" panose="05000000000000000000" pitchFamily="2" charset="2"/>
              <a:buChar char="Ø"/>
              <a:defRPr/>
            </a:pPr>
            <a:r>
              <a:rPr lang="fr-CA" sz="3400" dirty="0">
                <a:solidFill>
                  <a:srgbClr val="000000"/>
                </a:solidFill>
                <a:latin typeface="Cambria" panose="02040503050406030204" pitchFamily="18" charset="0"/>
                <a:ea typeface="Cambria" panose="02040503050406030204" pitchFamily="18" charset="0"/>
              </a:rPr>
              <a:t>Amélie Dugué-Millette</a:t>
            </a:r>
            <a:endParaRPr lang="fr-CA" sz="3400"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143464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CDE7C63-4317-1F9B-FC7B-E2BFD9A7D55E}"/>
              </a:ext>
            </a:extLst>
          </p:cNvPr>
          <p:cNvSpPr txBox="1"/>
          <p:nvPr>
            <p:custDataLst>
              <p:tags r:id="rId1"/>
            </p:custDataLst>
          </p:nvPr>
        </p:nvSpPr>
        <p:spPr>
          <a:xfrm>
            <a:off x="2230320" y="774840"/>
            <a:ext cx="8185438" cy="646331"/>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PROPOSITION</a:t>
            </a:r>
          </a:p>
        </p:txBody>
      </p:sp>
      <p:sp>
        <p:nvSpPr>
          <p:cNvPr id="4" name="Espace réservé du numéro de diapositive 3">
            <a:extLst>
              <a:ext uri="{FF2B5EF4-FFF2-40B4-BE49-F238E27FC236}">
                <a16:creationId xmlns:a16="http://schemas.microsoft.com/office/drawing/2014/main" id="{E4D32112-1049-CD7C-500F-53621B50B415}"/>
              </a:ext>
            </a:extLst>
          </p:cNvPr>
          <p:cNvSpPr>
            <a:spLocks noGrp="1"/>
          </p:cNvSpPr>
          <p:nvPr>
            <p:ph type="sldNum" sz="quarter" idx="16"/>
            <p:custDataLst>
              <p:tags r:id="rId2"/>
            </p:custDataLst>
          </p:nvPr>
        </p:nvSpPr>
        <p:spPr/>
        <p:txBody>
          <a:bodyPr/>
          <a:lstStyle/>
          <a:p>
            <a:fld id="{294A09A9-5501-47C1-A89A-A340965A2BE2}" type="slidenum">
              <a:rPr lang="fr-CA" smtClean="0"/>
              <a:pPr/>
              <a:t>8</a:t>
            </a:fld>
            <a:endParaRPr lang="fr-CA" dirty="0"/>
          </a:p>
        </p:txBody>
      </p:sp>
      <p:sp>
        <p:nvSpPr>
          <p:cNvPr id="8" name="ZoneTexte 7">
            <a:extLst>
              <a:ext uri="{FF2B5EF4-FFF2-40B4-BE49-F238E27FC236}">
                <a16:creationId xmlns:a16="http://schemas.microsoft.com/office/drawing/2014/main" id="{62CDC513-AEF7-5BE3-DC1E-D1A0F776EFB7}"/>
              </a:ext>
            </a:extLst>
          </p:cNvPr>
          <p:cNvSpPr txBox="1"/>
          <p:nvPr>
            <p:custDataLst>
              <p:tags r:id="rId3"/>
            </p:custDataLst>
          </p:nvPr>
        </p:nvSpPr>
        <p:spPr>
          <a:xfrm>
            <a:off x="1530059" y="3002280"/>
            <a:ext cx="9585960" cy="1200329"/>
          </a:xfrm>
          <a:prstGeom prst="rect">
            <a:avLst/>
          </a:prstGeom>
          <a:solidFill>
            <a:srgbClr val="B6CE9F"/>
          </a:solidFill>
        </p:spPr>
        <p:txBody>
          <a:bodyPr wrap="square" rtlCol="0">
            <a:spAutoFit/>
          </a:bodyPr>
          <a:lstStyle/>
          <a:p>
            <a:pPr algn="ctr"/>
            <a:r>
              <a:rPr lang="fr-CA" sz="3600" b="1" i="1" dirty="0">
                <a:solidFill>
                  <a:schemeClr val="bg1"/>
                </a:solidFill>
                <a:latin typeface="Cambria" panose="02040503050406030204" pitchFamily="18" charset="0"/>
                <a:ea typeface="Cambria" panose="02040503050406030204" pitchFamily="18" charset="0"/>
                <a:cs typeface="Calibri" panose="020F0502020204030204" pitchFamily="34" charset="0"/>
              </a:rPr>
              <a:t>« Que l’on admette les nouvelles </a:t>
            </a:r>
            <a:br>
              <a:rPr lang="fr-CA" sz="3600" b="1" i="1" dirty="0">
                <a:solidFill>
                  <a:schemeClr val="bg1"/>
                </a:solidFill>
                <a:latin typeface="Cambria" panose="02040503050406030204" pitchFamily="18" charset="0"/>
                <a:ea typeface="Cambria" panose="02040503050406030204" pitchFamily="18" charset="0"/>
                <a:cs typeface="Calibri" panose="020F0502020204030204" pitchFamily="34" charset="0"/>
              </a:rPr>
            </a:br>
            <a:r>
              <a:rPr lang="fr-CA" sz="3600" b="1" i="1" dirty="0">
                <a:solidFill>
                  <a:schemeClr val="bg1"/>
                </a:solidFill>
                <a:latin typeface="Cambria" panose="02040503050406030204" pitchFamily="18" charset="0"/>
                <a:ea typeface="Cambria" panose="02040503050406030204" pitchFamily="18" charset="0"/>
                <a:cs typeface="Calibri" panose="020F0502020204030204" pitchFamily="34" charset="0"/>
              </a:rPr>
              <a:t>et nouveaux membres. »</a:t>
            </a:r>
          </a:p>
        </p:txBody>
      </p:sp>
    </p:spTree>
    <p:extLst>
      <p:ext uri="{BB962C8B-B14F-4D97-AF65-F5344CB8AC3E}">
        <p14:creationId xmlns:p14="http://schemas.microsoft.com/office/powerpoint/2010/main" val="1681898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1CDE7C63-4317-1F9B-FC7B-E2BFD9A7D55E}"/>
              </a:ext>
            </a:extLst>
          </p:cNvPr>
          <p:cNvSpPr txBox="1"/>
          <p:nvPr>
            <p:custDataLst>
              <p:tags r:id="rId1"/>
            </p:custDataLst>
          </p:nvPr>
        </p:nvSpPr>
        <p:spPr>
          <a:xfrm>
            <a:off x="2260800" y="500520"/>
            <a:ext cx="8185438" cy="1200329"/>
          </a:xfrm>
          <a:prstGeom prst="rect">
            <a:avLst/>
          </a:prstGeom>
          <a:noFill/>
        </p:spPr>
        <p:txBody>
          <a:bodyPr wrap="square">
            <a:spAutoFit/>
          </a:bodyPr>
          <a:lstStyle/>
          <a:p>
            <a:pPr marL="0" marR="0" lvl="0" indent="0" algn="l" defTabSz="713232" rtl="0" eaLnBrk="1" fontAlgn="auto" latinLnBrk="0" hangingPunct="1">
              <a:lnSpc>
                <a:spcPct val="100000"/>
              </a:lnSpc>
              <a:spcBef>
                <a:spcPts val="0"/>
              </a:spcBef>
              <a:spcAft>
                <a:spcPts val="0"/>
              </a:spcAft>
              <a:buClrTx/>
              <a:buSzTx/>
              <a:buFontTx/>
              <a:buNone/>
              <a:tabLst/>
              <a:defRPr/>
            </a:pPr>
            <a:r>
              <a:rPr kumimoji="0" lang="fr-CA" sz="3600" b="1" i="0" u="none" strike="noStrike" kern="1200" cap="none" spc="-68" normalizeH="0" baseline="0" noProof="0" dirty="0">
                <a:ln>
                  <a:noFill/>
                </a:ln>
                <a:solidFill>
                  <a:prstClr val="white"/>
                </a:solidFill>
                <a:effectLst/>
                <a:uLnTx/>
                <a:uFillTx/>
                <a:latin typeface="Cambria"/>
                <a:ea typeface="+mn-ea"/>
                <a:cs typeface="+mn-cs"/>
              </a:rPr>
              <a:t>LE SYNDICAT DES TRAVAILLEUSES ET TRAVAILLEURS DE LA CSN</a:t>
            </a:r>
          </a:p>
        </p:txBody>
      </p:sp>
      <p:sp>
        <p:nvSpPr>
          <p:cNvPr id="4" name="Espace réservé du numéro de diapositive 3">
            <a:extLst>
              <a:ext uri="{FF2B5EF4-FFF2-40B4-BE49-F238E27FC236}">
                <a16:creationId xmlns:a16="http://schemas.microsoft.com/office/drawing/2014/main" id="{E4D32112-1049-CD7C-500F-53621B50B415}"/>
              </a:ext>
            </a:extLst>
          </p:cNvPr>
          <p:cNvSpPr>
            <a:spLocks noGrp="1"/>
          </p:cNvSpPr>
          <p:nvPr>
            <p:ph type="sldNum" sz="quarter" idx="16"/>
            <p:custDataLst>
              <p:tags r:id="rId2"/>
            </p:custDataLst>
          </p:nvPr>
        </p:nvSpPr>
        <p:spPr/>
        <p:txBody>
          <a:bodyPr/>
          <a:lstStyle/>
          <a:p>
            <a:fld id="{294A09A9-5501-47C1-A89A-A340965A2BE2}" type="slidenum">
              <a:rPr lang="fr-CA" smtClean="0"/>
              <a:pPr/>
              <a:t>9</a:t>
            </a:fld>
            <a:endParaRPr lang="fr-CA" dirty="0"/>
          </a:p>
        </p:txBody>
      </p:sp>
      <p:sp>
        <p:nvSpPr>
          <p:cNvPr id="8" name="ZoneTexte 7">
            <a:extLst>
              <a:ext uri="{FF2B5EF4-FFF2-40B4-BE49-F238E27FC236}">
                <a16:creationId xmlns:a16="http://schemas.microsoft.com/office/drawing/2014/main" id="{62CDC513-AEF7-5BE3-DC1E-D1A0F776EFB7}"/>
              </a:ext>
            </a:extLst>
          </p:cNvPr>
          <p:cNvSpPr txBox="1"/>
          <p:nvPr>
            <p:custDataLst>
              <p:tags r:id="rId3"/>
            </p:custDataLst>
          </p:nvPr>
        </p:nvSpPr>
        <p:spPr>
          <a:xfrm>
            <a:off x="860769" y="2941320"/>
            <a:ext cx="10985500" cy="1384995"/>
          </a:xfrm>
          <a:prstGeom prst="rect">
            <a:avLst/>
          </a:prstGeom>
          <a:noFill/>
        </p:spPr>
        <p:txBody>
          <a:bodyPr wrap="square" rtlCol="0">
            <a:spAutoFit/>
          </a:bodyPr>
          <a:lstStyle/>
          <a:p>
            <a:pPr algn="ctr"/>
            <a:r>
              <a:rPr lang="fr-CA" sz="4200" b="1" dirty="0">
                <a:solidFill>
                  <a:schemeClr val="bg1"/>
                </a:solidFill>
                <a:latin typeface="Cambria" panose="02040503050406030204" pitchFamily="18" charset="0"/>
                <a:ea typeface="Cambria" panose="02040503050406030204" pitchFamily="18" charset="0"/>
                <a:cs typeface="Calibri" panose="020F0502020204030204" pitchFamily="34" charset="0"/>
              </a:rPr>
              <a:t>4. ADMISSION DES VISITEUSES</a:t>
            </a:r>
          </a:p>
          <a:p>
            <a:pPr algn="ctr"/>
            <a:r>
              <a:rPr lang="fr-CA" sz="4200" b="1" dirty="0">
                <a:solidFill>
                  <a:schemeClr val="bg1"/>
                </a:solidFill>
                <a:latin typeface="Cambria" panose="02040503050406030204" pitchFamily="18" charset="0"/>
                <a:ea typeface="Cambria" panose="02040503050406030204" pitchFamily="18" charset="0"/>
                <a:cs typeface="Calibri" panose="020F0502020204030204" pitchFamily="34" charset="0"/>
              </a:rPr>
              <a:t>ET DES VISITEURS</a:t>
            </a:r>
          </a:p>
        </p:txBody>
      </p:sp>
    </p:spTree>
    <p:extLst>
      <p:ext uri="{BB962C8B-B14F-4D97-AF65-F5344CB8AC3E}">
        <p14:creationId xmlns:p14="http://schemas.microsoft.com/office/powerpoint/2010/main" val="115775252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3"/>
</p:tagLst>
</file>

<file path=ppt/tags/tag100.xml><?xml version="1.0" encoding="utf-8"?>
<p:tagLst xmlns:a="http://schemas.openxmlformats.org/drawingml/2006/main" xmlns:r="http://schemas.openxmlformats.org/officeDocument/2006/relationships" xmlns:p="http://schemas.openxmlformats.org/presentationml/2006/main">
  <p:tag name="NUM" val="1"/>
</p:tagLst>
</file>

<file path=ppt/tags/tag101.xml><?xml version="1.0" encoding="utf-8"?>
<p:tagLst xmlns:a="http://schemas.openxmlformats.org/drawingml/2006/main" xmlns:r="http://schemas.openxmlformats.org/officeDocument/2006/relationships" xmlns:p="http://schemas.openxmlformats.org/presentationml/2006/main">
  <p:tag name="NUM" val="2"/>
</p:tagLst>
</file>

<file path=ppt/tags/tag102.xml><?xml version="1.0" encoding="utf-8"?>
<p:tagLst xmlns:a="http://schemas.openxmlformats.org/drawingml/2006/main" xmlns:r="http://schemas.openxmlformats.org/officeDocument/2006/relationships" xmlns:p="http://schemas.openxmlformats.org/presentationml/2006/main">
  <p:tag name="NUM" val="3"/>
</p:tagLst>
</file>

<file path=ppt/tags/tag103.xml><?xml version="1.0" encoding="utf-8"?>
<p:tagLst xmlns:a="http://schemas.openxmlformats.org/drawingml/2006/main" xmlns:r="http://schemas.openxmlformats.org/officeDocument/2006/relationships" xmlns:p="http://schemas.openxmlformats.org/presentationml/2006/main">
  <p:tag name="NUM" val="1"/>
</p:tagLst>
</file>

<file path=ppt/tags/tag104.xml><?xml version="1.0" encoding="utf-8"?>
<p:tagLst xmlns:a="http://schemas.openxmlformats.org/drawingml/2006/main" xmlns:r="http://schemas.openxmlformats.org/officeDocument/2006/relationships" xmlns:p="http://schemas.openxmlformats.org/presentationml/2006/main">
  <p:tag name="NUM" val="1"/>
</p:tagLst>
</file>

<file path=ppt/tags/tag105.xml><?xml version="1.0" encoding="utf-8"?>
<p:tagLst xmlns:a="http://schemas.openxmlformats.org/drawingml/2006/main" xmlns:r="http://schemas.openxmlformats.org/officeDocument/2006/relationships" xmlns:p="http://schemas.openxmlformats.org/presentationml/2006/main">
  <p:tag name="NUM" val="1"/>
</p:tagLst>
</file>

<file path=ppt/tags/tag106.xml><?xml version="1.0" encoding="utf-8"?>
<p:tagLst xmlns:a="http://schemas.openxmlformats.org/drawingml/2006/main" xmlns:r="http://schemas.openxmlformats.org/officeDocument/2006/relationships" xmlns:p="http://schemas.openxmlformats.org/presentationml/2006/main">
  <p:tag name="NUM" val="1"/>
</p:tagLst>
</file>

<file path=ppt/tags/tag107.xml><?xml version="1.0" encoding="utf-8"?>
<p:tagLst xmlns:a="http://schemas.openxmlformats.org/drawingml/2006/main" xmlns:r="http://schemas.openxmlformats.org/officeDocument/2006/relationships" xmlns:p="http://schemas.openxmlformats.org/presentationml/2006/main">
  <p:tag name="NUM" val="1"/>
</p:tagLst>
</file>

<file path=ppt/tags/tag108.xml><?xml version="1.0" encoding="utf-8"?>
<p:tagLst xmlns:a="http://schemas.openxmlformats.org/drawingml/2006/main" xmlns:r="http://schemas.openxmlformats.org/officeDocument/2006/relationships" xmlns:p="http://schemas.openxmlformats.org/presentationml/2006/main">
  <p:tag name="NUM" val="1"/>
</p:tagLst>
</file>

<file path=ppt/tags/tag109.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10.xml><?xml version="1.0" encoding="utf-8"?>
<p:tagLst xmlns:a="http://schemas.openxmlformats.org/drawingml/2006/main" xmlns:r="http://schemas.openxmlformats.org/officeDocument/2006/relationships" xmlns:p="http://schemas.openxmlformats.org/presentationml/2006/main">
  <p:tag name="NUM" val="1"/>
</p:tagLst>
</file>

<file path=ppt/tags/tag111.xml><?xml version="1.0" encoding="utf-8"?>
<p:tagLst xmlns:a="http://schemas.openxmlformats.org/drawingml/2006/main" xmlns:r="http://schemas.openxmlformats.org/officeDocument/2006/relationships" xmlns:p="http://schemas.openxmlformats.org/presentationml/2006/main">
  <p:tag name="NUM" val="1"/>
</p:tagLst>
</file>

<file path=ppt/tags/tag112.xml><?xml version="1.0" encoding="utf-8"?>
<p:tagLst xmlns:a="http://schemas.openxmlformats.org/drawingml/2006/main" xmlns:r="http://schemas.openxmlformats.org/officeDocument/2006/relationships" xmlns:p="http://schemas.openxmlformats.org/presentationml/2006/main">
  <p:tag name="NUM" val="1"/>
</p:tagLst>
</file>

<file path=ppt/tags/tag113.xml><?xml version="1.0" encoding="utf-8"?>
<p:tagLst xmlns:a="http://schemas.openxmlformats.org/drawingml/2006/main" xmlns:r="http://schemas.openxmlformats.org/officeDocument/2006/relationships" xmlns:p="http://schemas.openxmlformats.org/presentationml/2006/main">
  <p:tag name="NUM" val="1"/>
</p:tagLst>
</file>

<file path=ppt/tags/tag114.xml><?xml version="1.0" encoding="utf-8"?>
<p:tagLst xmlns:a="http://schemas.openxmlformats.org/drawingml/2006/main" xmlns:r="http://schemas.openxmlformats.org/officeDocument/2006/relationships" xmlns:p="http://schemas.openxmlformats.org/presentationml/2006/main">
  <p:tag name="NUM" val="1"/>
</p:tagLst>
</file>

<file path=ppt/tags/tag115.xml><?xml version="1.0" encoding="utf-8"?>
<p:tagLst xmlns:a="http://schemas.openxmlformats.org/drawingml/2006/main" xmlns:r="http://schemas.openxmlformats.org/officeDocument/2006/relationships" xmlns:p="http://schemas.openxmlformats.org/presentationml/2006/main">
  <p:tag name="NUM" val="1"/>
</p:tagLst>
</file>

<file path=ppt/tags/tag116.xml><?xml version="1.0" encoding="utf-8"?>
<p:tagLst xmlns:a="http://schemas.openxmlformats.org/drawingml/2006/main" xmlns:r="http://schemas.openxmlformats.org/officeDocument/2006/relationships" xmlns:p="http://schemas.openxmlformats.org/presentationml/2006/main">
  <p:tag name="NUM" val="1"/>
</p:tagLst>
</file>

<file path=ppt/tags/tag117.xml><?xml version="1.0" encoding="utf-8"?>
<p:tagLst xmlns:a="http://schemas.openxmlformats.org/drawingml/2006/main" xmlns:r="http://schemas.openxmlformats.org/officeDocument/2006/relationships" xmlns:p="http://schemas.openxmlformats.org/presentationml/2006/main">
  <p:tag name="NUM" val="1"/>
</p:tagLst>
</file>

<file path=ppt/tags/tag118.xml><?xml version="1.0" encoding="utf-8"?>
<p:tagLst xmlns:a="http://schemas.openxmlformats.org/drawingml/2006/main" xmlns:r="http://schemas.openxmlformats.org/officeDocument/2006/relationships" xmlns:p="http://schemas.openxmlformats.org/presentationml/2006/main">
  <p:tag name="NUM" val="1"/>
</p:tagLst>
</file>

<file path=ppt/tags/tag119.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20.xml><?xml version="1.0" encoding="utf-8"?>
<p:tagLst xmlns:a="http://schemas.openxmlformats.org/drawingml/2006/main" xmlns:r="http://schemas.openxmlformats.org/officeDocument/2006/relationships" xmlns:p="http://schemas.openxmlformats.org/presentationml/2006/main">
  <p:tag name="NUM" val="1"/>
</p:tagLst>
</file>

<file path=ppt/tags/tag121.xml><?xml version="1.0" encoding="utf-8"?>
<p:tagLst xmlns:a="http://schemas.openxmlformats.org/drawingml/2006/main" xmlns:r="http://schemas.openxmlformats.org/officeDocument/2006/relationships" xmlns:p="http://schemas.openxmlformats.org/presentationml/2006/main">
  <p:tag name="NUM" val="1"/>
</p:tagLst>
</file>

<file path=ppt/tags/tag122.xml><?xml version="1.0" encoding="utf-8"?>
<p:tagLst xmlns:a="http://schemas.openxmlformats.org/drawingml/2006/main" xmlns:r="http://schemas.openxmlformats.org/officeDocument/2006/relationships" xmlns:p="http://schemas.openxmlformats.org/presentationml/2006/main">
  <p:tag name="NUM" val="1"/>
</p:tagLst>
</file>

<file path=ppt/tags/tag123.xml><?xml version="1.0" encoding="utf-8"?>
<p:tagLst xmlns:a="http://schemas.openxmlformats.org/drawingml/2006/main" xmlns:r="http://schemas.openxmlformats.org/officeDocument/2006/relationships" xmlns:p="http://schemas.openxmlformats.org/presentationml/2006/main">
  <p:tag name="NUM" val="1"/>
</p:tagLst>
</file>

<file path=ppt/tags/tag124.xml><?xml version="1.0" encoding="utf-8"?>
<p:tagLst xmlns:a="http://schemas.openxmlformats.org/drawingml/2006/main" xmlns:r="http://schemas.openxmlformats.org/officeDocument/2006/relationships" xmlns:p="http://schemas.openxmlformats.org/presentationml/2006/main">
  <p:tag name="NUM" val="1"/>
</p:tagLst>
</file>

<file path=ppt/tags/tag125.xml><?xml version="1.0" encoding="utf-8"?>
<p:tagLst xmlns:a="http://schemas.openxmlformats.org/drawingml/2006/main" xmlns:r="http://schemas.openxmlformats.org/officeDocument/2006/relationships" xmlns:p="http://schemas.openxmlformats.org/presentationml/2006/main">
  <p:tag name="NUM" val="1"/>
</p:tagLst>
</file>

<file path=ppt/tags/tag126.xml><?xml version="1.0" encoding="utf-8"?>
<p:tagLst xmlns:a="http://schemas.openxmlformats.org/drawingml/2006/main" xmlns:r="http://schemas.openxmlformats.org/officeDocument/2006/relationships" xmlns:p="http://schemas.openxmlformats.org/presentationml/2006/main">
  <p:tag name="NUM" val="2"/>
</p:tagLst>
</file>

<file path=ppt/tags/tag127.xml><?xml version="1.0" encoding="utf-8"?>
<p:tagLst xmlns:a="http://schemas.openxmlformats.org/drawingml/2006/main" xmlns:r="http://schemas.openxmlformats.org/officeDocument/2006/relationships" xmlns:p="http://schemas.openxmlformats.org/presentationml/2006/main">
  <p:tag name="NUM" val="3"/>
</p:tagLst>
</file>

<file path=ppt/tags/tag13.xml><?xml version="1.0" encoding="utf-8"?>
<p:tagLst xmlns:a="http://schemas.openxmlformats.org/drawingml/2006/main" xmlns:r="http://schemas.openxmlformats.org/officeDocument/2006/relationships" xmlns:p="http://schemas.openxmlformats.org/presentationml/2006/main">
  <p:tag name="NUM" val="3"/>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3"/>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2"/>
</p:tagLst>
</file>

<file path=ppt/tags/tag19.xml><?xml version="1.0" encoding="utf-8"?>
<p:tagLst xmlns:a="http://schemas.openxmlformats.org/drawingml/2006/main" xmlns:r="http://schemas.openxmlformats.org/officeDocument/2006/relationships" xmlns:p="http://schemas.openxmlformats.org/presentationml/2006/main">
  <p:tag name="NUM" val="3"/>
</p:tagLst>
</file>

<file path=ppt/tags/tag2.xml><?xml version="1.0" encoding="utf-8"?>
<p:tagLst xmlns:a="http://schemas.openxmlformats.org/drawingml/2006/main" xmlns:r="http://schemas.openxmlformats.org/officeDocument/2006/relationships" xmlns:p="http://schemas.openxmlformats.org/presentationml/2006/main">
  <p:tag name="NUM" val="1"/>
</p:tagLst>
</file>

<file path=ppt/tags/tag20.xml><?xml version="1.0" encoding="utf-8"?>
<p:tagLst xmlns:a="http://schemas.openxmlformats.org/drawingml/2006/main" xmlns:r="http://schemas.openxmlformats.org/officeDocument/2006/relationships" xmlns:p="http://schemas.openxmlformats.org/presentationml/2006/main">
  <p:tag name="NUM" val="1"/>
</p:tagLst>
</file>

<file path=ppt/tags/tag21.xml><?xml version="1.0" encoding="utf-8"?>
<p:tagLst xmlns:a="http://schemas.openxmlformats.org/drawingml/2006/main" xmlns:r="http://schemas.openxmlformats.org/officeDocument/2006/relationships" xmlns:p="http://schemas.openxmlformats.org/presentationml/2006/main">
  <p:tag name="NUM" val="2"/>
</p:tagLst>
</file>

<file path=ppt/tags/tag22.xml><?xml version="1.0" encoding="utf-8"?>
<p:tagLst xmlns:a="http://schemas.openxmlformats.org/drawingml/2006/main" xmlns:r="http://schemas.openxmlformats.org/officeDocument/2006/relationships" xmlns:p="http://schemas.openxmlformats.org/presentationml/2006/main">
  <p:tag name="NUM" val="3"/>
</p:tagLst>
</file>

<file path=ppt/tags/tag23.xml><?xml version="1.0" encoding="utf-8"?>
<p:tagLst xmlns:a="http://schemas.openxmlformats.org/drawingml/2006/main" xmlns:r="http://schemas.openxmlformats.org/officeDocument/2006/relationships" xmlns:p="http://schemas.openxmlformats.org/presentationml/2006/main">
  <p:tag name="NUM" val="5"/>
</p:tagLst>
</file>

<file path=ppt/tags/tag24.xml><?xml version="1.0" encoding="utf-8"?>
<p:tagLst xmlns:a="http://schemas.openxmlformats.org/drawingml/2006/main" xmlns:r="http://schemas.openxmlformats.org/officeDocument/2006/relationships" xmlns:p="http://schemas.openxmlformats.org/presentationml/2006/main">
  <p:tag name="NUM" val="4"/>
</p:tagLst>
</file>

<file path=ppt/tags/tag25.xml><?xml version="1.0" encoding="utf-8"?>
<p:tagLst xmlns:a="http://schemas.openxmlformats.org/drawingml/2006/main" xmlns:r="http://schemas.openxmlformats.org/officeDocument/2006/relationships" xmlns:p="http://schemas.openxmlformats.org/presentationml/2006/main">
  <p:tag name="NUM" val="4"/>
</p:tagLst>
</file>

<file path=ppt/tags/tag26.xml><?xml version="1.0" encoding="utf-8"?>
<p:tagLst xmlns:a="http://schemas.openxmlformats.org/drawingml/2006/main" xmlns:r="http://schemas.openxmlformats.org/officeDocument/2006/relationships" xmlns:p="http://schemas.openxmlformats.org/presentationml/2006/main">
  <p:tag name="NUM" val="1"/>
</p:tagLst>
</file>

<file path=ppt/tags/tag27.xml><?xml version="1.0" encoding="utf-8"?>
<p:tagLst xmlns:a="http://schemas.openxmlformats.org/drawingml/2006/main" xmlns:r="http://schemas.openxmlformats.org/officeDocument/2006/relationships" xmlns:p="http://schemas.openxmlformats.org/presentationml/2006/main">
  <p:tag name="NUM" val="2"/>
</p:tagLst>
</file>

<file path=ppt/tags/tag28.xml><?xml version="1.0" encoding="utf-8"?>
<p:tagLst xmlns:a="http://schemas.openxmlformats.org/drawingml/2006/main" xmlns:r="http://schemas.openxmlformats.org/officeDocument/2006/relationships" xmlns:p="http://schemas.openxmlformats.org/presentationml/2006/main">
  <p:tag name="NUM" val="3"/>
</p:tagLst>
</file>

<file path=ppt/tags/tag29.xml><?xml version="1.0" encoding="utf-8"?>
<p:tagLst xmlns:a="http://schemas.openxmlformats.org/drawingml/2006/main" xmlns:r="http://schemas.openxmlformats.org/officeDocument/2006/relationships" xmlns:p="http://schemas.openxmlformats.org/presentationml/2006/main">
  <p:tag name="NUM" val="1"/>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30.xml><?xml version="1.0" encoding="utf-8"?>
<p:tagLst xmlns:a="http://schemas.openxmlformats.org/drawingml/2006/main" xmlns:r="http://schemas.openxmlformats.org/officeDocument/2006/relationships" xmlns:p="http://schemas.openxmlformats.org/presentationml/2006/main">
  <p:tag name="NUM" val="2"/>
</p:tagLst>
</file>

<file path=ppt/tags/tag31.xml><?xml version="1.0" encoding="utf-8"?>
<p:tagLst xmlns:a="http://schemas.openxmlformats.org/drawingml/2006/main" xmlns:r="http://schemas.openxmlformats.org/officeDocument/2006/relationships" xmlns:p="http://schemas.openxmlformats.org/presentationml/2006/main">
  <p:tag name="NUM" val="3"/>
</p:tagLst>
</file>

<file path=ppt/tags/tag32.xml><?xml version="1.0" encoding="utf-8"?>
<p:tagLst xmlns:a="http://schemas.openxmlformats.org/drawingml/2006/main" xmlns:r="http://schemas.openxmlformats.org/officeDocument/2006/relationships" xmlns:p="http://schemas.openxmlformats.org/presentationml/2006/main">
  <p:tag name="NUM" val="1"/>
</p:tagLst>
</file>

<file path=ppt/tags/tag33.xml><?xml version="1.0" encoding="utf-8"?>
<p:tagLst xmlns:a="http://schemas.openxmlformats.org/drawingml/2006/main" xmlns:r="http://schemas.openxmlformats.org/officeDocument/2006/relationships" xmlns:p="http://schemas.openxmlformats.org/presentationml/2006/main">
  <p:tag name="NUM" val="2"/>
</p:tagLst>
</file>

<file path=ppt/tags/tag34.xml><?xml version="1.0" encoding="utf-8"?>
<p:tagLst xmlns:a="http://schemas.openxmlformats.org/drawingml/2006/main" xmlns:r="http://schemas.openxmlformats.org/officeDocument/2006/relationships" xmlns:p="http://schemas.openxmlformats.org/presentationml/2006/main">
  <p:tag name="NUM" val="3"/>
</p:tagLst>
</file>

<file path=ppt/tags/tag35.xml><?xml version="1.0" encoding="utf-8"?>
<p:tagLst xmlns:a="http://schemas.openxmlformats.org/drawingml/2006/main" xmlns:r="http://schemas.openxmlformats.org/officeDocument/2006/relationships" xmlns:p="http://schemas.openxmlformats.org/presentationml/2006/main">
  <p:tag name="NUM" val="1"/>
</p:tagLst>
</file>

<file path=ppt/tags/tag36.xml><?xml version="1.0" encoding="utf-8"?>
<p:tagLst xmlns:a="http://schemas.openxmlformats.org/drawingml/2006/main" xmlns:r="http://schemas.openxmlformats.org/officeDocument/2006/relationships" xmlns:p="http://schemas.openxmlformats.org/presentationml/2006/main">
  <p:tag name="NUM" val="2"/>
</p:tagLst>
</file>

<file path=ppt/tags/tag37.xml><?xml version="1.0" encoding="utf-8"?>
<p:tagLst xmlns:a="http://schemas.openxmlformats.org/drawingml/2006/main" xmlns:r="http://schemas.openxmlformats.org/officeDocument/2006/relationships" xmlns:p="http://schemas.openxmlformats.org/presentationml/2006/main">
  <p:tag name="NUM" val="3"/>
</p:tagLst>
</file>

<file path=ppt/tags/tag38.xml><?xml version="1.0" encoding="utf-8"?>
<p:tagLst xmlns:a="http://schemas.openxmlformats.org/drawingml/2006/main" xmlns:r="http://schemas.openxmlformats.org/officeDocument/2006/relationships" xmlns:p="http://schemas.openxmlformats.org/presentationml/2006/main">
  <p:tag name="NUM" val="1"/>
</p:tagLst>
</file>

<file path=ppt/tags/tag39.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3"/>
</p:tagLst>
</file>

<file path=ppt/tags/tag40.xml><?xml version="1.0" encoding="utf-8"?>
<p:tagLst xmlns:a="http://schemas.openxmlformats.org/drawingml/2006/main" xmlns:r="http://schemas.openxmlformats.org/officeDocument/2006/relationships" xmlns:p="http://schemas.openxmlformats.org/presentationml/2006/main">
  <p:tag name="NUM" val="3"/>
</p:tagLst>
</file>

<file path=ppt/tags/tag41.xml><?xml version="1.0" encoding="utf-8"?>
<p:tagLst xmlns:a="http://schemas.openxmlformats.org/drawingml/2006/main" xmlns:r="http://schemas.openxmlformats.org/officeDocument/2006/relationships" xmlns:p="http://schemas.openxmlformats.org/presentationml/2006/main">
  <p:tag name="NUM" val="1"/>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3"/>
</p:tagLst>
</file>

<file path=ppt/tags/tag44.xml><?xml version="1.0" encoding="utf-8"?>
<p:tagLst xmlns:a="http://schemas.openxmlformats.org/drawingml/2006/main" xmlns:r="http://schemas.openxmlformats.org/officeDocument/2006/relationships" xmlns:p="http://schemas.openxmlformats.org/presentationml/2006/main">
  <p:tag name="NUM" val="1"/>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3"/>
</p:tagLst>
</file>

<file path=ppt/tags/tag47.xml><?xml version="1.0" encoding="utf-8"?>
<p:tagLst xmlns:a="http://schemas.openxmlformats.org/drawingml/2006/main" xmlns:r="http://schemas.openxmlformats.org/officeDocument/2006/relationships" xmlns:p="http://schemas.openxmlformats.org/presentationml/2006/main">
  <p:tag name="NUM" val="1"/>
</p:tagLst>
</file>

<file path=ppt/tags/tag48.xml><?xml version="1.0" encoding="utf-8"?>
<p:tagLst xmlns:a="http://schemas.openxmlformats.org/drawingml/2006/main" xmlns:r="http://schemas.openxmlformats.org/officeDocument/2006/relationships" xmlns:p="http://schemas.openxmlformats.org/presentationml/2006/main">
  <p:tag name="NUM" val="2"/>
</p:tagLst>
</file>

<file path=ppt/tags/tag49.xml><?xml version="1.0" encoding="utf-8"?>
<p:tagLst xmlns:a="http://schemas.openxmlformats.org/drawingml/2006/main" xmlns:r="http://schemas.openxmlformats.org/officeDocument/2006/relationships" xmlns:p="http://schemas.openxmlformats.org/presentationml/2006/main">
  <p:tag name="NUM" val="3"/>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50.xml><?xml version="1.0" encoding="utf-8"?>
<p:tagLst xmlns:a="http://schemas.openxmlformats.org/drawingml/2006/main" xmlns:r="http://schemas.openxmlformats.org/officeDocument/2006/relationships" xmlns:p="http://schemas.openxmlformats.org/presentationml/2006/main">
  <p:tag name="NUM" val="1"/>
</p:tagLst>
</file>

<file path=ppt/tags/tag51.xml><?xml version="1.0" encoding="utf-8"?>
<p:tagLst xmlns:a="http://schemas.openxmlformats.org/drawingml/2006/main" xmlns:r="http://schemas.openxmlformats.org/officeDocument/2006/relationships" xmlns:p="http://schemas.openxmlformats.org/presentationml/2006/main">
  <p:tag name="NUM" val="2"/>
</p:tagLst>
</file>

<file path=ppt/tags/tag52.xml><?xml version="1.0" encoding="utf-8"?>
<p:tagLst xmlns:a="http://schemas.openxmlformats.org/drawingml/2006/main" xmlns:r="http://schemas.openxmlformats.org/officeDocument/2006/relationships" xmlns:p="http://schemas.openxmlformats.org/presentationml/2006/main">
  <p:tag name="NUM" val="3"/>
</p:tagLst>
</file>

<file path=ppt/tags/tag53.xml><?xml version="1.0" encoding="utf-8"?>
<p:tagLst xmlns:a="http://schemas.openxmlformats.org/drawingml/2006/main" xmlns:r="http://schemas.openxmlformats.org/officeDocument/2006/relationships" xmlns:p="http://schemas.openxmlformats.org/presentationml/2006/main">
  <p:tag name="NUM" val="1"/>
</p:tagLst>
</file>

<file path=ppt/tags/tag54.xml><?xml version="1.0" encoding="utf-8"?>
<p:tagLst xmlns:a="http://schemas.openxmlformats.org/drawingml/2006/main" xmlns:r="http://schemas.openxmlformats.org/officeDocument/2006/relationships" xmlns:p="http://schemas.openxmlformats.org/presentationml/2006/main">
  <p:tag name="NUM" val="2"/>
</p:tagLst>
</file>

<file path=ppt/tags/tag55.xml><?xml version="1.0" encoding="utf-8"?>
<p:tagLst xmlns:a="http://schemas.openxmlformats.org/drawingml/2006/main" xmlns:r="http://schemas.openxmlformats.org/officeDocument/2006/relationships" xmlns:p="http://schemas.openxmlformats.org/presentationml/2006/main">
  <p:tag name="NUM" val="3"/>
</p:tagLst>
</file>

<file path=ppt/tags/tag56.xml><?xml version="1.0" encoding="utf-8"?>
<p:tagLst xmlns:a="http://schemas.openxmlformats.org/drawingml/2006/main" xmlns:r="http://schemas.openxmlformats.org/officeDocument/2006/relationships" xmlns:p="http://schemas.openxmlformats.org/presentationml/2006/main">
  <p:tag name="NUM" val="1"/>
</p:tagLst>
</file>

<file path=ppt/tags/tag57.xml><?xml version="1.0" encoding="utf-8"?>
<p:tagLst xmlns:a="http://schemas.openxmlformats.org/drawingml/2006/main" xmlns:r="http://schemas.openxmlformats.org/officeDocument/2006/relationships" xmlns:p="http://schemas.openxmlformats.org/presentationml/2006/main">
  <p:tag name="NUM" val="2"/>
</p:tagLst>
</file>

<file path=ppt/tags/tag58.xml><?xml version="1.0" encoding="utf-8"?>
<p:tagLst xmlns:a="http://schemas.openxmlformats.org/drawingml/2006/main" xmlns:r="http://schemas.openxmlformats.org/officeDocument/2006/relationships" xmlns:p="http://schemas.openxmlformats.org/presentationml/2006/main">
  <p:tag name="NUM" val="3"/>
</p:tagLst>
</file>

<file path=ppt/tags/tag59.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60.xml><?xml version="1.0" encoding="utf-8"?>
<p:tagLst xmlns:a="http://schemas.openxmlformats.org/drawingml/2006/main" xmlns:r="http://schemas.openxmlformats.org/officeDocument/2006/relationships" xmlns:p="http://schemas.openxmlformats.org/presentationml/2006/main">
  <p:tag name="NUM" val="2"/>
</p:tagLst>
</file>

<file path=ppt/tags/tag61.xml><?xml version="1.0" encoding="utf-8"?>
<p:tagLst xmlns:a="http://schemas.openxmlformats.org/drawingml/2006/main" xmlns:r="http://schemas.openxmlformats.org/officeDocument/2006/relationships" xmlns:p="http://schemas.openxmlformats.org/presentationml/2006/main">
  <p:tag name="NUM" val="3"/>
</p:tagLst>
</file>

<file path=ppt/tags/tag62.xml><?xml version="1.0" encoding="utf-8"?>
<p:tagLst xmlns:a="http://schemas.openxmlformats.org/drawingml/2006/main" xmlns:r="http://schemas.openxmlformats.org/officeDocument/2006/relationships" xmlns:p="http://schemas.openxmlformats.org/presentationml/2006/main">
  <p:tag name="NUM" val="1"/>
</p:tagLst>
</file>

<file path=ppt/tags/tag63.xml><?xml version="1.0" encoding="utf-8"?>
<p:tagLst xmlns:a="http://schemas.openxmlformats.org/drawingml/2006/main" xmlns:r="http://schemas.openxmlformats.org/officeDocument/2006/relationships" xmlns:p="http://schemas.openxmlformats.org/presentationml/2006/main">
  <p:tag name="NUM" val="2"/>
</p:tagLst>
</file>

<file path=ppt/tags/tag64.xml><?xml version="1.0" encoding="utf-8"?>
<p:tagLst xmlns:a="http://schemas.openxmlformats.org/drawingml/2006/main" xmlns:r="http://schemas.openxmlformats.org/officeDocument/2006/relationships" xmlns:p="http://schemas.openxmlformats.org/presentationml/2006/main">
  <p:tag name="NUM" val="3"/>
</p:tagLst>
</file>

<file path=ppt/tags/tag65.xml><?xml version="1.0" encoding="utf-8"?>
<p:tagLst xmlns:a="http://schemas.openxmlformats.org/drawingml/2006/main" xmlns:r="http://schemas.openxmlformats.org/officeDocument/2006/relationships" xmlns:p="http://schemas.openxmlformats.org/presentationml/2006/main">
  <p:tag name="NUM" val="1"/>
</p:tagLst>
</file>

<file path=ppt/tags/tag66.xml><?xml version="1.0" encoding="utf-8"?>
<p:tagLst xmlns:a="http://schemas.openxmlformats.org/drawingml/2006/main" xmlns:r="http://schemas.openxmlformats.org/officeDocument/2006/relationships" xmlns:p="http://schemas.openxmlformats.org/presentationml/2006/main">
  <p:tag name="NUM" val="2"/>
</p:tagLst>
</file>

<file path=ppt/tags/tag67.xml><?xml version="1.0" encoding="utf-8"?>
<p:tagLst xmlns:a="http://schemas.openxmlformats.org/drawingml/2006/main" xmlns:r="http://schemas.openxmlformats.org/officeDocument/2006/relationships" xmlns:p="http://schemas.openxmlformats.org/presentationml/2006/main">
  <p:tag name="NUM" val="3"/>
</p:tagLst>
</file>

<file path=ppt/tags/tag68.xml><?xml version="1.0" encoding="utf-8"?>
<p:tagLst xmlns:a="http://schemas.openxmlformats.org/drawingml/2006/main" xmlns:r="http://schemas.openxmlformats.org/officeDocument/2006/relationships" xmlns:p="http://schemas.openxmlformats.org/presentationml/2006/main">
  <p:tag name="NUM" val="1"/>
</p:tagLst>
</file>

<file path=ppt/tags/tag69.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3"/>
</p:tagLst>
</file>

<file path=ppt/tags/tag70.xml><?xml version="1.0" encoding="utf-8"?>
<p:tagLst xmlns:a="http://schemas.openxmlformats.org/drawingml/2006/main" xmlns:r="http://schemas.openxmlformats.org/officeDocument/2006/relationships" xmlns:p="http://schemas.openxmlformats.org/presentationml/2006/main">
  <p:tag name="NUM" val="3"/>
</p:tagLst>
</file>

<file path=ppt/tags/tag71.xml><?xml version="1.0" encoding="utf-8"?>
<p:tagLst xmlns:a="http://schemas.openxmlformats.org/drawingml/2006/main" xmlns:r="http://schemas.openxmlformats.org/officeDocument/2006/relationships" xmlns:p="http://schemas.openxmlformats.org/presentationml/2006/main">
  <p:tag name="NUM" val="1"/>
</p:tagLst>
</file>

<file path=ppt/tags/tag72.xml><?xml version="1.0" encoding="utf-8"?>
<p:tagLst xmlns:a="http://schemas.openxmlformats.org/drawingml/2006/main" xmlns:r="http://schemas.openxmlformats.org/officeDocument/2006/relationships" xmlns:p="http://schemas.openxmlformats.org/presentationml/2006/main">
  <p:tag name="NUM" val="2"/>
</p:tagLst>
</file>

<file path=ppt/tags/tag73.xml><?xml version="1.0" encoding="utf-8"?>
<p:tagLst xmlns:a="http://schemas.openxmlformats.org/drawingml/2006/main" xmlns:r="http://schemas.openxmlformats.org/officeDocument/2006/relationships" xmlns:p="http://schemas.openxmlformats.org/presentationml/2006/main">
  <p:tag name="NUM" val="3"/>
</p:tagLst>
</file>

<file path=ppt/tags/tag74.xml><?xml version="1.0" encoding="utf-8"?>
<p:tagLst xmlns:a="http://schemas.openxmlformats.org/drawingml/2006/main" xmlns:r="http://schemas.openxmlformats.org/officeDocument/2006/relationships" xmlns:p="http://schemas.openxmlformats.org/presentationml/2006/main">
  <p:tag name="NUM" val="1"/>
</p:tagLst>
</file>

<file path=ppt/tags/tag75.xml><?xml version="1.0" encoding="utf-8"?>
<p:tagLst xmlns:a="http://schemas.openxmlformats.org/drawingml/2006/main" xmlns:r="http://schemas.openxmlformats.org/officeDocument/2006/relationships" xmlns:p="http://schemas.openxmlformats.org/presentationml/2006/main">
  <p:tag name="NUM" val="2"/>
</p:tagLst>
</file>

<file path=ppt/tags/tag76.xml><?xml version="1.0" encoding="utf-8"?>
<p:tagLst xmlns:a="http://schemas.openxmlformats.org/drawingml/2006/main" xmlns:r="http://schemas.openxmlformats.org/officeDocument/2006/relationships" xmlns:p="http://schemas.openxmlformats.org/presentationml/2006/main">
  <p:tag name="NUM" val="3"/>
</p:tagLst>
</file>

<file path=ppt/tags/tag77.xml><?xml version="1.0" encoding="utf-8"?>
<p:tagLst xmlns:a="http://schemas.openxmlformats.org/drawingml/2006/main" xmlns:r="http://schemas.openxmlformats.org/officeDocument/2006/relationships" xmlns:p="http://schemas.openxmlformats.org/presentationml/2006/main">
  <p:tag name="NUM" val="1"/>
</p:tagLst>
</file>

<file path=ppt/tags/tag78.xml><?xml version="1.0" encoding="utf-8"?>
<p:tagLst xmlns:a="http://schemas.openxmlformats.org/drawingml/2006/main" xmlns:r="http://schemas.openxmlformats.org/officeDocument/2006/relationships" xmlns:p="http://schemas.openxmlformats.org/presentationml/2006/main">
  <p:tag name="NUM" val="2"/>
</p:tagLst>
</file>

<file path=ppt/tags/tag79.xml><?xml version="1.0" encoding="utf-8"?>
<p:tagLst xmlns:a="http://schemas.openxmlformats.org/drawingml/2006/main" xmlns:r="http://schemas.openxmlformats.org/officeDocument/2006/relationships" xmlns:p="http://schemas.openxmlformats.org/presentationml/2006/main">
  <p:tag name="NUM" val="3"/>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80.xml><?xml version="1.0" encoding="utf-8"?>
<p:tagLst xmlns:a="http://schemas.openxmlformats.org/drawingml/2006/main" xmlns:r="http://schemas.openxmlformats.org/officeDocument/2006/relationships" xmlns:p="http://schemas.openxmlformats.org/presentationml/2006/main">
  <p:tag name="NUM" val="1"/>
</p:tagLst>
</file>

<file path=ppt/tags/tag81.xml><?xml version="1.0" encoding="utf-8"?>
<p:tagLst xmlns:a="http://schemas.openxmlformats.org/drawingml/2006/main" xmlns:r="http://schemas.openxmlformats.org/officeDocument/2006/relationships" xmlns:p="http://schemas.openxmlformats.org/presentationml/2006/main">
  <p:tag name="NUM" val="1"/>
</p:tagLst>
</file>

<file path=ppt/tags/tag82.xml><?xml version="1.0" encoding="utf-8"?>
<p:tagLst xmlns:a="http://schemas.openxmlformats.org/drawingml/2006/main" xmlns:r="http://schemas.openxmlformats.org/officeDocument/2006/relationships" xmlns:p="http://schemas.openxmlformats.org/presentationml/2006/main">
  <p:tag name="NUM" val="1"/>
</p:tagLst>
</file>

<file path=ppt/tags/tag83.xml><?xml version="1.0" encoding="utf-8"?>
<p:tagLst xmlns:a="http://schemas.openxmlformats.org/drawingml/2006/main" xmlns:r="http://schemas.openxmlformats.org/officeDocument/2006/relationships" xmlns:p="http://schemas.openxmlformats.org/presentationml/2006/main">
  <p:tag name="NUM" val="1"/>
</p:tagLst>
</file>

<file path=ppt/tags/tag84.xml><?xml version="1.0" encoding="utf-8"?>
<p:tagLst xmlns:a="http://schemas.openxmlformats.org/drawingml/2006/main" xmlns:r="http://schemas.openxmlformats.org/officeDocument/2006/relationships" xmlns:p="http://schemas.openxmlformats.org/presentationml/2006/main">
  <p:tag name="NUM" val="1"/>
</p:tagLst>
</file>

<file path=ppt/tags/tag85.xml><?xml version="1.0" encoding="utf-8"?>
<p:tagLst xmlns:a="http://schemas.openxmlformats.org/drawingml/2006/main" xmlns:r="http://schemas.openxmlformats.org/officeDocument/2006/relationships" xmlns:p="http://schemas.openxmlformats.org/presentationml/2006/main">
  <p:tag name="NUM" val="1"/>
</p:tagLst>
</file>

<file path=ppt/tags/tag86.xml><?xml version="1.0" encoding="utf-8"?>
<p:tagLst xmlns:a="http://schemas.openxmlformats.org/drawingml/2006/main" xmlns:r="http://schemas.openxmlformats.org/officeDocument/2006/relationships" xmlns:p="http://schemas.openxmlformats.org/presentationml/2006/main">
  <p:tag name="NUM" val="1"/>
</p:tagLst>
</file>

<file path=ppt/tags/tag87.xml><?xml version="1.0" encoding="utf-8"?>
<p:tagLst xmlns:a="http://schemas.openxmlformats.org/drawingml/2006/main" xmlns:r="http://schemas.openxmlformats.org/officeDocument/2006/relationships" xmlns:p="http://schemas.openxmlformats.org/presentationml/2006/main">
  <p:tag name="NUM" val="1"/>
</p:tagLst>
</file>

<file path=ppt/tags/tag88.xml><?xml version="1.0" encoding="utf-8"?>
<p:tagLst xmlns:a="http://schemas.openxmlformats.org/drawingml/2006/main" xmlns:r="http://schemas.openxmlformats.org/officeDocument/2006/relationships" xmlns:p="http://schemas.openxmlformats.org/presentationml/2006/main">
  <p:tag name="NUM" val="1"/>
</p:tagLst>
</file>

<file path=ppt/tags/tag89.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ags/tag90.xml><?xml version="1.0" encoding="utf-8"?>
<p:tagLst xmlns:a="http://schemas.openxmlformats.org/drawingml/2006/main" xmlns:r="http://schemas.openxmlformats.org/officeDocument/2006/relationships" xmlns:p="http://schemas.openxmlformats.org/presentationml/2006/main">
  <p:tag name="NUM" val="1"/>
</p:tagLst>
</file>

<file path=ppt/tags/tag91.xml><?xml version="1.0" encoding="utf-8"?>
<p:tagLst xmlns:a="http://schemas.openxmlformats.org/drawingml/2006/main" xmlns:r="http://schemas.openxmlformats.org/officeDocument/2006/relationships" xmlns:p="http://schemas.openxmlformats.org/presentationml/2006/main">
  <p:tag name="NUM" val="2"/>
</p:tagLst>
</file>

<file path=ppt/tags/tag92.xml><?xml version="1.0" encoding="utf-8"?>
<p:tagLst xmlns:a="http://schemas.openxmlformats.org/drawingml/2006/main" xmlns:r="http://schemas.openxmlformats.org/officeDocument/2006/relationships" xmlns:p="http://schemas.openxmlformats.org/presentationml/2006/main">
  <p:tag name="NUM" val="3"/>
</p:tagLst>
</file>

<file path=ppt/tags/tag93.xml><?xml version="1.0" encoding="utf-8"?>
<p:tagLst xmlns:a="http://schemas.openxmlformats.org/drawingml/2006/main" xmlns:r="http://schemas.openxmlformats.org/officeDocument/2006/relationships" xmlns:p="http://schemas.openxmlformats.org/presentationml/2006/main">
  <p:tag name="NUM" val="1"/>
</p:tagLst>
</file>

<file path=ppt/tags/tag94.xml><?xml version="1.0" encoding="utf-8"?>
<p:tagLst xmlns:a="http://schemas.openxmlformats.org/drawingml/2006/main" xmlns:r="http://schemas.openxmlformats.org/officeDocument/2006/relationships" xmlns:p="http://schemas.openxmlformats.org/presentationml/2006/main">
  <p:tag name="NUM" val="1"/>
</p:tagLst>
</file>

<file path=ppt/tags/tag95.xml><?xml version="1.0" encoding="utf-8"?>
<p:tagLst xmlns:a="http://schemas.openxmlformats.org/drawingml/2006/main" xmlns:r="http://schemas.openxmlformats.org/officeDocument/2006/relationships" xmlns:p="http://schemas.openxmlformats.org/presentationml/2006/main">
  <p:tag name="NUM" val="1"/>
</p:tagLst>
</file>

<file path=ppt/tags/tag96.xml><?xml version="1.0" encoding="utf-8"?>
<p:tagLst xmlns:a="http://schemas.openxmlformats.org/drawingml/2006/main" xmlns:r="http://schemas.openxmlformats.org/officeDocument/2006/relationships" xmlns:p="http://schemas.openxmlformats.org/presentationml/2006/main">
  <p:tag name="NUM" val="1"/>
</p:tagLst>
</file>

<file path=ppt/tags/tag97.xml><?xml version="1.0" encoding="utf-8"?>
<p:tagLst xmlns:a="http://schemas.openxmlformats.org/drawingml/2006/main" xmlns:r="http://schemas.openxmlformats.org/officeDocument/2006/relationships" xmlns:p="http://schemas.openxmlformats.org/presentationml/2006/main">
  <p:tag name="NUM" val="2"/>
</p:tagLst>
</file>

<file path=ppt/tags/tag98.xml><?xml version="1.0" encoding="utf-8"?>
<p:tagLst xmlns:a="http://schemas.openxmlformats.org/drawingml/2006/main" xmlns:r="http://schemas.openxmlformats.org/officeDocument/2006/relationships" xmlns:p="http://schemas.openxmlformats.org/presentationml/2006/main">
  <p:tag name="NUM" val="3"/>
</p:tagLst>
</file>

<file path=ppt/tags/tag9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Theme1">
  <a:themeElements>
    <a:clrScheme name="Swiss">
      <a:dk1>
        <a:srgbClr val="000000"/>
      </a:dk1>
      <a:lt1>
        <a:srgbClr val="FFFFFF"/>
      </a:lt1>
      <a:dk2>
        <a:srgbClr val="E4E4E4"/>
      </a:dk2>
      <a:lt2>
        <a:srgbClr val="7CA655"/>
      </a:lt2>
      <a:accent1>
        <a:srgbClr val="A9D4DB"/>
      </a:accent1>
      <a:accent2>
        <a:srgbClr val="FBE284"/>
      </a:accent2>
      <a:accent3>
        <a:srgbClr val="4495A2"/>
      </a:accent3>
      <a:accent4>
        <a:srgbClr val="AA5881"/>
      </a:accent4>
      <a:accent5>
        <a:srgbClr val="E06742"/>
      </a:accent5>
      <a:accent6>
        <a:srgbClr val="F9D448"/>
      </a:accent6>
      <a:hlink>
        <a:srgbClr val="4495A2"/>
      </a:hlink>
      <a:folHlink>
        <a:srgbClr val="AA5881"/>
      </a:folHlink>
    </a:clrScheme>
    <a:fontScheme name="Custom 175">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49129430_TF78853419_Win32" id="{DE73370E-63C2-489E-9C2B-E686B17D6FBC}" vid="{4BB6D4DD-AE89-41B1-81F1-266054F8C96B}"/>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30c12075-8771-4f68-9434-89f3255ddb6a" xsi:nil="true"/>
    <TaxCatchAll xmlns="8ee47dc3-7f1c-414a-a201-a91b734d76d7">
      <Value>1</Value>
    </TaxCatchAll>
    <me82a6e0f8a74222ad817dcafd8484b7 xmlns="a7cb9fcf-8b97-401b-8ca5-6a8db4f5bc19">
      <Terms xmlns="http://schemas.microsoft.com/office/infopath/2007/PartnerControls"/>
    </me82a6e0f8a74222ad817dcafd8484b7>
    <pfff3eb5fb58411eb1c4664bdf7406d5 xmlns="a48714f7-a138-40bb-9404-625c73db62b8">
      <Terms xmlns="http://schemas.microsoft.com/office/infopath/2007/PartnerControls"/>
    </pfff3eb5fb58411eb1c4664bdf7406d5>
    <DocumentSetDescription xmlns="http://schemas.microsoft.com/sharepoint/v3" xsi:nil="true"/>
    <p8f8ad182de2428784bc7d1573dabf72 xmlns="f69c9462-edc3-4f12-a45e-7b3db376d223">
      <Terms xmlns="http://schemas.microsoft.com/office/infopath/2007/PartnerControls">
        <TermInfo xmlns="http://schemas.microsoft.com/office/infopath/2007/PartnerControls">
          <TermName xmlns="http://schemas.microsoft.com/office/infopath/2007/PartnerControls">STTCSN</TermName>
          <TermId xmlns="http://schemas.microsoft.com/office/infopath/2007/PartnerControls">684bd86d-0bbf-44dd-8949-7a0d4b9f6214</TermId>
        </TermInfo>
      </Terms>
    </p8f8ad182de2428784bc7d1573dabf72>
    <bb3f3a7d558e4a5991ed54e7df808df6 xmlns="f69c9462-edc3-4f12-a45e-7b3db376d223">
      <Terms xmlns="http://schemas.microsoft.com/office/infopath/2007/PartnerControls"/>
    </bb3f3a7d558e4a5991ed54e7df808df6>
    <ce5cb620259f48ee92040608c5c7f95f xmlns="f69c9462-edc3-4f12-a45e-7b3db376d223">
      <Terms xmlns="http://schemas.microsoft.com/office/infopath/2007/PartnerControls"/>
    </ce5cb620259f48ee92040608c5c7f95f>
    <na6da61af4fa4f1585f80485de0ee64a xmlns="8ee47dc3-7f1c-414a-a201-a91b734d76d7">
      <Terms xmlns="http://schemas.microsoft.com/office/infopath/2007/PartnerControls"/>
    </na6da61af4fa4f1585f80485de0ee64a>
    <caa0335ec1e1404990a652dff170f94e xmlns="a48714f7-a138-40bb-9404-625c73db62b8">
      <Terms xmlns="http://schemas.microsoft.com/office/infopath/2007/PartnerControls"/>
    </caa0335ec1e1404990a652dff170f94e>
    <ic52787edc6048e5b58d275a0b63e842 xmlns="94d7a349-c8b0-4937-87f8-6e3063b96aea">
      <Terms xmlns="http://schemas.microsoft.com/office/infopath/2007/PartnerControls"/>
    </ic52787edc6048e5b58d275a0b63e842>
    <o9c6e3ded9374481b81c805a31f4da47 xmlns="a48714f7-a138-40bb-9404-625c73db62b8">
      <Terms xmlns="http://schemas.microsoft.com/office/infopath/2007/PartnerControls"/>
    </o9c6e3ded9374481b81c805a31f4da47>
    <lcf76f155ced4ddcb4097134ff3c332f xmlns="30c12075-8771-4f68-9434-89f3255ddb6a">
      <Terms xmlns="http://schemas.microsoft.com/office/infopath/2007/PartnerControls"/>
    </lcf76f155ced4ddcb4097134ff3c332f>
    <g1bbc7d6c7d142f0a809de8bb3ec6b93 xmlns="94d7a349-c8b0-4937-87f8-6e3063b96aea">
      <Terms xmlns="http://schemas.microsoft.com/office/infopath/2007/PartnerControls"/>
    </g1bbc7d6c7d142f0a809de8bb3ec6b93>
    <csnLinkedConversations xmlns="8ee47dc3-7f1c-414a-a201-a91b734d76d7" xsi:nil="true"/>
    <o3393a66dd7a46e1bbf4504212b37d62 xmlns="94d7a349-c8b0-4937-87f8-6e3063b96aea">
      <Terms xmlns="http://schemas.microsoft.com/office/infopath/2007/PartnerControls"/>
    </o3393a66dd7a46e1bbf4504212b37d62>
    <e47dbf6dee564df49cf5887a6bfe323c xmlns="94d7a349-c8b0-4937-87f8-6e3063b96aea">
      <Terms xmlns="http://schemas.microsoft.com/office/infopath/2007/PartnerControls"/>
    </e47dbf6dee564df49cf5887a6bfe323c>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D6FACC22DCD9D4CABA69E5D7632C437" ma:contentTypeVersion="44" ma:contentTypeDescription="Crée un document." ma:contentTypeScope="" ma:versionID="c371f3572c012f5996af27aaa9e6147c">
  <xsd:schema xmlns:xsd="http://www.w3.org/2001/XMLSchema" xmlns:xs="http://www.w3.org/2001/XMLSchema" xmlns:p="http://schemas.microsoft.com/office/2006/metadata/properties" xmlns:ns1="http://schemas.microsoft.com/sharepoint/v3" xmlns:ns2="30c12075-8771-4f68-9434-89f3255ddb6a" xmlns:ns3="8ee47dc3-7f1c-414a-a201-a91b734d76d7" xmlns:ns4="a7cb9fcf-8b97-401b-8ca5-6a8db4f5bc19" xmlns:ns5="f69c9462-edc3-4f12-a45e-7b3db376d223" xmlns:ns6="94d7a349-c8b0-4937-87f8-6e3063b96aea" xmlns:ns7="a48714f7-a138-40bb-9404-625c73db62b8" targetNamespace="http://schemas.microsoft.com/office/2006/metadata/properties" ma:root="true" ma:fieldsID="12a8bf04761b78bb7d3fde612639b081" ns1:_="" ns2:_="" ns3:_="" ns4:_="" ns5:_="" ns6:_="" ns7:_="">
    <xsd:import namespace="http://schemas.microsoft.com/sharepoint/v3"/>
    <xsd:import namespace="30c12075-8771-4f68-9434-89f3255ddb6a"/>
    <xsd:import namespace="8ee47dc3-7f1c-414a-a201-a91b734d76d7"/>
    <xsd:import namespace="a7cb9fcf-8b97-401b-8ca5-6a8db4f5bc19"/>
    <xsd:import namespace="f69c9462-edc3-4f12-a45e-7b3db376d223"/>
    <xsd:import namespace="94d7a349-c8b0-4937-87f8-6e3063b96aea"/>
    <xsd:import namespace="a48714f7-a138-40bb-9404-625c73db62b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DateTaken" minOccurs="0"/>
                <xsd:element ref="ns4:me82a6e0f8a74222ad817dcafd8484b7" minOccurs="0"/>
                <xsd:element ref="ns5:p8f8ad182de2428784bc7d1573dabf72" minOccurs="0"/>
                <xsd:element ref="ns5:bb3f3a7d558e4a5991ed54e7df808df6" minOccurs="0"/>
                <xsd:element ref="ns1:DocumentSetDescription" minOccurs="0"/>
                <xsd:element ref="ns3:TaxCatchAll" minOccurs="0"/>
                <xsd:element ref="ns6:o3393a66dd7a46e1bbf4504212b37d62" minOccurs="0"/>
                <xsd:element ref="ns6:g1bbc7d6c7d142f0a809de8bb3ec6b93" minOccurs="0"/>
                <xsd:element ref="ns6:e47dbf6dee564df49cf5887a6bfe323c" minOccurs="0"/>
                <xsd:element ref="ns6:ic52787edc6048e5b58d275a0b63e842" minOccurs="0"/>
                <xsd:element ref="ns5:ce5cb620259f48ee92040608c5c7f95f" minOccurs="0"/>
                <xsd:element ref="ns7:o9c6e3ded9374481b81c805a31f4da47" minOccurs="0"/>
                <xsd:element ref="ns7:pfff3eb5fb58411eb1c4664bdf7406d5" minOccurs="0"/>
                <xsd:element ref="ns7:caa0335ec1e1404990a652dff170f94e" minOccurs="0"/>
                <xsd:element ref="ns3:na6da61af4fa4f1585f80485de0ee64a" minOccurs="0"/>
                <xsd:element ref="ns3:csnLinkedConversations" minOccurs="0"/>
                <xsd:element ref="ns2:lcf76f155ced4ddcb4097134ff3c332f" minOccurs="0"/>
                <xsd:element ref="ns2:MediaLengthInSeconds"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ocumentSetDescription" ma:index="22" nillable="true" ma:displayName="Description" ma:description="A description of the Document Set" ma:internalName="DocumentSetDescription">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0c12075-8771-4f68-9434-89f3255ddb6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lcf76f155ced4ddcb4097134ff3c332f" ma:index="47" nillable="true" ma:taxonomy="true" ma:internalName="lcf76f155ced4ddcb4097134ff3c332f" ma:taxonomyFieldName="MediaServiceImageTags" ma:displayName="Balises d’images" ma:readOnly="false" ma:fieldId="{5cf76f15-5ced-4ddc-b409-7134ff3c332f}" ma:taxonomyMulti="true" ma:sspId="3e7a519b-212d-4352-90e8-ee830e9905a0" ma:termSetId="09814cd3-568e-fe90-9814-8d621ff8fb84" ma:anchorId="fba54fb3-c3e1-fe81-a776-ca4b69148c4d" ma:open="true" ma:isKeyword="false">
      <xsd:complexType>
        <xsd:sequence>
          <xsd:element ref="pc:Terms" minOccurs="0" maxOccurs="1"/>
        </xsd:sequence>
      </xsd:complexType>
    </xsd:element>
    <xsd:element name="MediaLengthInSeconds" ma:index="48" nillable="true" ma:displayName="MediaLengthInSeconds" ma:hidden="true" ma:internalName="MediaLengthInSeconds" ma:readOnly="true">
      <xsd:simpleType>
        <xsd:restriction base="dms:Unknown"/>
      </xsd:simpleType>
    </xsd:element>
    <xsd:element name="MediaServiceLocation" ma:index="49" nillable="true" ma:displayName="Location" ma:indexed="true" ma:internalName="MediaServiceLocation" ma:readOnly="true">
      <xsd:simpleType>
        <xsd:restriction base="dms:Text"/>
      </xsd:simpleType>
    </xsd:element>
    <xsd:element name="MediaServiceObjectDetectorVersions" ma:index="50" nillable="true" ma:displayName="MediaServiceObjectDetectorVersions" ma:hidden="true" ma:indexed="true" ma:internalName="MediaServiceObjectDetectorVersions" ma:readOnly="true">
      <xsd:simpleType>
        <xsd:restriction base="dms:Text"/>
      </xsd:simpleType>
    </xsd:element>
    <xsd:element name="MediaServiceSearchProperties" ma:index="5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ee47dc3-7f1c-414a-a201-a91b734d76d7"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element name="TaxCatchAll" ma:index="24" nillable="true" ma:displayName="Taxonomy Catch All Column" ma:hidden="true" ma:list="{0c5cda59-5523-49bb-b3d1-23acb9b5d5a0}" ma:internalName="TaxCatchAll" ma:showField="CatchAllData" ma:web="8ee47dc3-7f1c-414a-a201-a91b734d76d7">
      <xsd:complexType>
        <xsd:complexContent>
          <xsd:extension base="dms:MultiChoiceLookup">
            <xsd:sequence>
              <xsd:element name="Value" type="dms:Lookup" maxOccurs="unbounded" minOccurs="0" nillable="true"/>
            </xsd:sequence>
          </xsd:extension>
        </xsd:complexContent>
      </xsd:complexType>
    </xsd:element>
    <xsd:element name="na6da61af4fa4f1585f80485de0ee64a" ma:index="44" nillable="true" ma:taxonomy="true" ma:internalName="na6da61af4fa4f1585f80485de0ee64a" ma:taxonomyFieldName="csnStatut" ma:displayName="Statut" ma:default="" ma:fieldId="{7a6da61a-f4fa-4f15-85f8-0485de0ee64a}" ma:sspId="3e7a519b-212d-4352-90e8-ee830e9905a0" ma:termSetId="06d9d297-e943-42ad-bb63-413c4cf142ed" ma:anchorId="00000000-0000-0000-0000-000000000000" ma:open="false" ma:isKeyword="false">
      <xsd:complexType>
        <xsd:sequence>
          <xsd:element ref="pc:Terms" minOccurs="0" maxOccurs="1"/>
        </xsd:sequence>
      </xsd:complexType>
    </xsd:element>
    <xsd:element name="csnLinkedConversations" ma:index="45" nillable="true" ma:displayName="Conversations liées" ma:internalName="csnLinkedConversations">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7cb9fcf-8b97-401b-8ca5-6a8db4f5bc19" elementFormDefault="qualified">
    <xsd:import namespace="http://schemas.microsoft.com/office/2006/documentManagement/types"/>
    <xsd:import namespace="http://schemas.microsoft.com/office/infopath/2007/PartnerControls"/>
    <xsd:element name="me82a6e0f8a74222ad817dcafd8484b7" ma:index="19" nillable="true" ma:taxonomy="true" ma:internalName="me82a6e0f8a74222ad817dcafd8484b7" ma:taxonomyFieldName="csnService" ma:displayName="Service/Module" ma:default="" ma:fieldId="{6e82a6e0-f8a7-4222-ad81-7dcafd8484b7}" ma:taxonomyMulti="true" ma:sspId="3e7a519b-212d-4352-90e8-ee830e9905a0" ma:termSetId="276cd23f-01b8-4383-a59e-f6c758186172"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69c9462-edc3-4f12-a45e-7b3db376d223" elementFormDefault="qualified">
    <xsd:import namespace="http://schemas.microsoft.com/office/2006/documentManagement/types"/>
    <xsd:import namespace="http://schemas.microsoft.com/office/infopath/2007/PartnerControls"/>
    <xsd:element name="p8f8ad182de2428784bc7d1573dabf72" ma:index="20" nillable="true" ma:taxonomy="true" ma:internalName="p8f8ad182de2428784bc7d1573dabf72" ma:taxonomyFieldName="csnWorkspaceClassification" ma:displayName="Classification" ma:default="1;#STTCSN|684bd86d-0bbf-44dd-8949-7a0d4b9f6214" ma:fieldId="{98f8ad18-2de2-4287-84bc-7d1573dabf72}" ma:taxonomyMulti="true" ma:sspId="3e7a519b-212d-4352-90e8-ee830e9905a0" ma:termSetId="7aee7750-ec99-461b-89db-3cd533d28703" ma:anchorId="00000000-0000-0000-0000-000000000000" ma:open="false" ma:isKeyword="false">
      <xsd:complexType>
        <xsd:sequence>
          <xsd:element ref="pc:Terms" minOccurs="0" maxOccurs="1"/>
        </xsd:sequence>
      </xsd:complexType>
    </xsd:element>
    <xsd:element name="bb3f3a7d558e4a5991ed54e7df808df6" ma:index="21" nillable="true" ma:taxonomy="true" ma:internalName="bb3f3a7d558e4a5991ed54e7df808df6" ma:taxonomyFieldName="csnDocumentType" ma:displayName="Type de document" ma:default="" ma:fieldId="{bb3f3a7d-558e-4a59-91ed-54e7df808df6}" ma:sspId="3e7a519b-212d-4352-90e8-ee830e9905a0" ma:termSetId="6ba9b24e-6925-4ace-8d05-99dd1f720993" ma:anchorId="00000000-0000-0000-0000-000000000000" ma:open="false" ma:isKeyword="false">
      <xsd:complexType>
        <xsd:sequence>
          <xsd:element ref="pc:Terms" minOccurs="0" maxOccurs="1"/>
        </xsd:sequence>
      </xsd:complexType>
    </xsd:element>
    <xsd:element name="ce5cb620259f48ee92040608c5c7f95f" ma:index="30" nillable="true" ma:taxonomy="true" ma:internalName="ce5cb620259f48ee92040608c5c7f95f" ma:taxonomyFieldName="csnObject" ma:displayName="Objet" ma:default="" ma:fieldId="{ce5cb620-259f-48ee-9204-0608c5c7f95f}" ma:taxonomyMulti="true" ma:sspId="3e7a519b-212d-4352-90e8-ee830e9905a0" ma:termSetId="b3a60b4b-ee72-4fca-8d6d-9a6abc11d34b"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4d7a349-c8b0-4937-87f8-6e3063b96aea" elementFormDefault="qualified">
    <xsd:import namespace="http://schemas.microsoft.com/office/2006/documentManagement/types"/>
    <xsd:import namespace="http://schemas.microsoft.com/office/infopath/2007/PartnerControls"/>
    <xsd:element name="o3393a66dd7a46e1bbf4504212b37d62" ma:index="26" nillable="true" ma:taxonomy="true" ma:internalName="o3393a66dd7a46e1bbf4504212b37d62" ma:taxonomyFieldName="csnSyndicate" ma:displayName="Syndicat" ma:default="" ma:fieldId="{83393a66-dd7a-46e1-bbf4-504212b37d62}" ma:taxonomyMulti="true" ma:sspId="3e7a519b-212d-4352-90e8-ee830e9905a0" ma:termSetId="28dfe3cf-ee3d-4967-b087-ff6b7a78d90e" ma:anchorId="00000000-0000-0000-0000-000000000000" ma:open="false" ma:isKeyword="false">
      <xsd:complexType>
        <xsd:sequence>
          <xsd:element ref="pc:Terms" minOccurs="0" maxOccurs="1"/>
        </xsd:sequence>
      </xsd:complexType>
    </xsd:element>
    <xsd:element name="g1bbc7d6c7d142f0a809de8bb3ec6b93" ma:index="27" nillable="true" ma:taxonomy="true" ma:internalName="g1bbc7d6c7d142f0a809de8bb3ec6b93" ma:taxonomyFieldName="csnSector" ma:displayName="Secteur" ma:default="" ma:fieldId="{01bbc7d6-c7d1-42f0-a809-de8bb3ec6b93}" ma:taxonomyMulti="true" ma:sspId="3e7a519b-212d-4352-90e8-ee830e9905a0" ma:termSetId="78534aeb-021c-4fce-90f8-894e2bd112ea" ma:anchorId="00000000-0000-0000-0000-000000000000" ma:open="false" ma:isKeyword="false">
      <xsd:complexType>
        <xsd:sequence>
          <xsd:element ref="pc:Terms" minOccurs="0" maxOccurs="1"/>
        </xsd:sequence>
      </xsd:complexType>
    </xsd:element>
    <xsd:element name="e47dbf6dee564df49cf5887a6bfe323c" ma:index="28" nillable="true" ma:taxonomy="true" ma:internalName="e47dbf6dee564df49cf5887a6bfe323c" ma:taxonomyFieldName="csnFederation" ma:displayName="Fédération" ma:default="" ma:fieldId="{e47dbf6d-ee56-4df4-9cf5-887a6bfe323c}" ma:taxonomyMulti="true" ma:sspId="3e7a519b-212d-4352-90e8-ee830e9905a0" ma:termSetId="fb134ab5-d727-44c2-9d03-e7ee32718de0" ma:anchorId="00000000-0000-0000-0000-000000000000" ma:open="false" ma:isKeyword="false">
      <xsd:complexType>
        <xsd:sequence>
          <xsd:element ref="pc:Terms" minOccurs="0" maxOccurs="1"/>
        </xsd:sequence>
      </xsd:complexType>
    </xsd:element>
    <xsd:element name="ic52787edc6048e5b58d275a0b63e842" ma:index="29" nillable="true" ma:taxonomy="true" ma:internalName="ic52787edc6048e5b58d275a0b63e842" ma:taxonomyFieldName="csnCounsil" ma:displayName="Conseil central" ma:default="" ma:fieldId="{2c52787e-dc60-48e5-b58d-275a0b63e842}" ma:taxonomyMulti="true" ma:sspId="3e7a519b-212d-4352-90e8-ee830e9905a0" ma:termSetId="56af6f3b-6a9c-4179-8f1c-5107eabf82af"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48714f7-a138-40bb-9404-625c73db62b8" elementFormDefault="qualified">
    <xsd:import namespace="http://schemas.microsoft.com/office/2006/documentManagement/types"/>
    <xsd:import namespace="http://schemas.microsoft.com/office/infopath/2007/PartnerControls"/>
    <xsd:element name="o9c6e3ded9374481b81c805a31f4da47" ma:index="31" nillable="true" ma:taxonomy="true" ma:internalName="o9c6e3ded9374481b81c805a31f4da47" ma:taxonomyFieldName="csnSubSector" ma:displayName="Sous secteur" ma:default="" ma:fieldId="{89c6e3de-d937-4481-b81c-805a31f4da47}" ma:taxonomyMulti="true" ma:sspId="3e7a519b-212d-4352-90e8-ee830e9905a0" ma:termSetId="32e7b64f-5bf5-4e54-b054-2938132f0218" ma:anchorId="00000000-0000-0000-0000-000000000000" ma:open="false" ma:isKeyword="false">
      <xsd:complexType>
        <xsd:sequence>
          <xsd:element ref="pc:Terms" minOccurs="0" maxOccurs="1"/>
        </xsd:sequence>
      </xsd:complexType>
    </xsd:element>
    <xsd:element name="pfff3eb5fb58411eb1c4664bdf7406d5" ma:index="32" nillable="true" ma:taxonomy="true" ma:internalName="pfff3eb5fb58411eb1c4664bdf7406d5" ma:taxonomyFieldName="csnSubRegion" ma:displayName="Sous région" ma:default="" ma:fieldId="{9fff3eb5-fb58-411e-b1c4-664bdf7406d5}" ma:taxonomyMulti="true" ma:sspId="3e7a519b-212d-4352-90e8-ee830e9905a0" ma:termSetId="6410efda-1bea-498e-ba0b-a8f4e5d1e207" ma:anchorId="00000000-0000-0000-0000-000000000000" ma:open="false" ma:isKeyword="false">
      <xsd:complexType>
        <xsd:sequence>
          <xsd:element ref="pc:Terms" minOccurs="0" maxOccurs="1"/>
        </xsd:sequence>
      </xsd:complexType>
    </xsd:element>
    <xsd:element name="caa0335ec1e1404990a652dff170f94e" ma:index="33" nillable="true" ma:taxonomy="true" ma:internalName="caa0335ec1e1404990a652dff170f94e" ma:taxonomyFieldName="csnRegion" ma:displayName="Région" ma:default="" ma:fieldId="{caa0335e-c1e1-4049-90a6-52dff170f94e}" ma:taxonomyMulti="true" ma:sspId="3e7a519b-212d-4352-90e8-ee830e9905a0" ma:termSetId="b4ebd8ac-55ae-4811-ad9e-a4e82affe8ac"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9EC1AB0-9704-404D-B6D3-819D938AC55B}">
  <ds:schemaRefs>
    <ds:schemaRef ds:uri="http://schemas.microsoft.com/office/2006/metadata/properties"/>
    <ds:schemaRef ds:uri="94d7a349-c8b0-4937-87f8-6e3063b96aea"/>
    <ds:schemaRef ds:uri="http://purl.org/dc/elements/1.1/"/>
    <ds:schemaRef ds:uri="http://schemas.microsoft.com/sharepoint/v3"/>
    <ds:schemaRef ds:uri="f69c9462-edc3-4f12-a45e-7b3db376d223"/>
    <ds:schemaRef ds:uri="http://schemas.microsoft.com/office/infopath/2007/PartnerControls"/>
    <ds:schemaRef ds:uri="http://schemas.openxmlformats.org/package/2006/metadata/core-properties"/>
    <ds:schemaRef ds:uri="http://purl.org/dc/terms/"/>
    <ds:schemaRef ds:uri="a48714f7-a138-40bb-9404-625c73db62b8"/>
    <ds:schemaRef ds:uri="a7cb9fcf-8b97-401b-8ca5-6a8db4f5bc19"/>
    <ds:schemaRef ds:uri="http://schemas.microsoft.com/office/2006/documentManagement/types"/>
    <ds:schemaRef ds:uri="8ee47dc3-7f1c-414a-a201-a91b734d76d7"/>
    <ds:schemaRef ds:uri="30c12075-8771-4f68-9434-89f3255ddb6a"/>
    <ds:schemaRef ds:uri="http://www.w3.org/XML/1998/namespace"/>
    <ds:schemaRef ds:uri="http://purl.org/dc/dcmitype/"/>
  </ds:schemaRefs>
</ds:datastoreItem>
</file>

<file path=customXml/itemProps2.xml><?xml version="1.0" encoding="utf-8"?>
<ds:datastoreItem xmlns:ds="http://schemas.openxmlformats.org/officeDocument/2006/customXml" ds:itemID="{1D20B6E4-879E-4E6C-BDE7-261540CD3765}">
  <ds:schemaRefs>
    <ds:schemaRef ds:uri="http://schemas.microsoft.com/sharepoint/v3/contenttype/forms"/>
  </ds:schemaRefs>
</ds:datastoreItem>
</file>

<file path=customXml/itemProps3.xml><?xml version="1.0" encoding="utf-8"?>
<ds:datastoreItem xmlns:ds="http://schemas.openxmlformats.org/officeDocument/2006/customXml" ds:itemID="{C57848D3-BAB3-4E6D-A003-508908B970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0c12075-8771-4f68-9434-89f3255ddb6a"/>
    <ds:schemaRef ds:uri="8ee47dc3-7f1c-414a-a201-a91b734d76d7"/>
    <ds:schemaRef ds:uri="a7cb9fcf-8b97-401b-8ca5-6a8db4f5bc19"/>
    <ds:schemaRef ds:uri="f69c9462-edc3-4f12-a45e-7b3db376d223"/>
    <ds:schemaRef ds:uri="94d7a349-c8b0-4937-87f8-6e3063b96aea"/>
    <ds:schemaRef ds:uri="a48714f7-a138-40bb-9404-625c73db62b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068fa33a-09da-4f7d-a782-380be483c564}" enabled="0" method="" siteId="{068fa33a-09da-4f7d-a782-380be483c564}" removed="1"/>
</clbl:labelList>
</file>

<file path=docProps/app.xml><?xml version="1.0" encoding="utf-8"?>
<Properties xmlns="http://schemas.openxmlformats.org/officeDocument/2006/extended-properties" xmlns:vt="http://schemas.openxmlformats.org/officeDocument/2006/docPropsVTypes">
  <Template>{3653D560-08C2-42D0-A6AB-86BFA9BC5742}tf78853419_win32</Template>
  <TotalTime>3365</TotalTime>
  <Words>3753</Words>
  <Application>Microsoft Office PowerPoint</Application>
  <PresentationFormat>Grand écran</PresentationFormat>
  <Paragraphs>358</Paragraphs>
  <Slides>65</Slides>
  <Notes>29</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65</vt:i4>
      </vt:variant>
    </vt:vector>
  </HeadingPairs>
  <TitlesOfParts>
    <vt:vector size="74" baseType="lpstr">
      <vt:lpstr>Arial</vt:lpstr>
      <vt:lpstr>Calibri</vt:lpstr>
      <vt:lpstr>Cambria</vt:lpstr>
      <vt:lpstr>Franklin Gothic Book</vt:lpstr>
      <vt:lpstr>Franklin Gothic Demi</vt:lpstr>
      <vt:lpstr>Symbol</vt:lpstr>
      <vt:lpstr>Times New Roman</vt:lpstr>
      <vt:lpstr>Wingdings</vt:lpstr>
      <vt:lpstr>Theme1</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Nathalie Durand</dc:creator>
  <cp:lastModifiedBy>Alexe Raymond</cp:lastModifiedBy>
  <cp:revision>67</cp:revision>
  <dcterms:created xsi:type="dcterms:W3CDTF">2024-05-30T00:45:17Z</dcterms:created>
  <dcterms:modified xsi:type="dcterms:W3CDTF">2024-12-07T01:26:31Z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0x0101003D6FACC22DCD9D4CABA69E5D7632C437</vt:lpwstr>
  </property>
  <property fmtid="{D5CDD505-2E9C-101B-9397-08002B2CF9AE}" pid="3" name="csnSubRegion">
    <vt:lpwstr/>
  </property>
  <property fmtid="{D5CDD505-2E9C-101B-9397-08002B2CF9AE}" pid="4" name="csnFederation">
    <vt:lpwstr/>
  </property>
  <property fmtid="{D5CDD505-2E9C-101B-9397-08002B2CF9AE}" pid="5" name="csnCounsil">
    <vt:lpwstr/>
  </property>
  <property fmtid="{D5CDD505-2E9C-101B-9397-08002B2CF9AE}" pid="6" name="csnService">
    <vt:lpwstr/>
  </property>
  <property fmtid="{D5CDD505-2E9C-101B-9397-08002B2CF9AE}" pid="7" name="MediaServiceImageTags">
    <vt:lpwstr/>
  </property>
  <property fmtid="{D5CDD505-2E9C-101B-9397-08002B2CF9AE}" pid="8" name="csnWorkspaceClassification">
    <vt:lpwstr>1;#STTCSN|684bd86d-0bbf-44dd-8949-7a0d4b9f6214</vt:lpwstr>
  </property>
  <property fmtid="{D5CDD505-2E9C-101B-9397-08002B2CF9AE}" pid="9" name="csnStatut">
    <vt:lpwstr/>
  </property>
  <property fmtid="{D5CDD505-2E9C-101B-9397-08002B2CF9AE}" pid="10" name="csnSubSector">
    <vt:lpwstr/>
  </property>
  <property fmtid="{D5CDD505-2E9C-101B-9397-08002B2CF9AE}" pid="11" name="csnSector">
    <vt:lpwstr/>
  </property>
  <property fmtid="{D5CDD505-2E9C-101B-9397-08002B2CF9AE}" pid="12" name="csnObject">
    <vt:lpwstr/>
  </property>
  <property fmtid="{D5CDD505-2E9C-101B-9397-08002B2CF9AE}" pid="13" name="csnRegion">
    <vt:lpwstr/>
  </property>
  <property fmtid="{D5CDD505-2E9C-101B-9397-08002B2CF9AE}" pid="14" name="csnSyndicate">
    <vt:lpwstr/>
  </property>
  <property fmtid="{D5CDD505-2E9C-101B-9397-08002B2CF9AE}" pid="15" name="csnDocumentType">
    <vt:lpwstr/>
  </property>
</Properties>
</file>